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28" r:id="rId4"/>
  </p:sldMasterIdLst>
  <p:notesMasterIdLst>
    <p:notesMasterId r:id="rId26"/>
  </p:notesMasterIdLst>
  <p:sldIdLst>
    <p:sldId id="256" r:id="rId5"/>
    <p:sldId id="437" r:id="rId6"/>
    <p:sldId id="258" r:id="rId7"/>
    <p:sldId id="268" r:id="rId8"/>
    <p:sldId id="439" r:id="rId9"/>
    <p:sldId id="438" r:id="rId10"/>
    <p:sldId id="260" r:id="rId11"/>
    <p:sldId id="261" r:id="rId12"/>
    <p:sldId id="262" r:id="rId13"/>
    <p:sldId id="263" r:id="rId14"/>
    <p:sldId id="440" r:id="rId15"/>
    <p:sldId id="441" r:id="rId16"/>
    <p:sldId id="445" r:id="rId17"/>
    <p:sldId id="269" r:id="rId18"/>
    <p:sldId id="444" r:id="rId19"/>
    <p:sldId id="442" r:id="rId20"/>
    <p:sldId id="443" r:id="rId21"/>
    <p:sldId id="265" r:id="rId22"/>
    <p:sldId id="274" r:id="rId23"/>
    <p:sldId id="266" r:id="rId24"/>
    <p:sldId id="26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B3EC6-7E00-4968-B0E7-939F222BE8FF}" v="307" dt="2024-03-03T08:14:58.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04ACB-6FA9-4AF1-8E99-79974B0A9622}" type="datetimeFigureOut">
              <a:rPr lang="en-IN" smtClean="0"/>
              <a:t>23-04-2024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E6E16-3421-416A-9D38-1E7FFDB0055E}" type="slidenum">
              <a:rPr lang="en-IN" smtClean="0"/>
              <a:t>‹#›</a:t>
            </a:fld>
            <a:endParaRPr lang="en-IN"/>
          </a:p>
        </p:txBody>
      </p:sp>
    </p:spTree>
    <p:extLst>
      <p:ext uri="{BB962C8B-B14F-4D97-AF65-F5344CB8AC3E}">
        <p14:creationId xmlns:p14="http://schemas.microsoft.com/office/powerpoint/2010/main" val="3503362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a:t>
            </a:fld>
            <a:endParaRPr lang="en-US" dirty="0"/>
          </a:p>
        </p:txBody>
      </p:sp>
    </p:spTree>
    <p:extLst>
      <p:ext uri="{BB962C8B-B14F-4D97-AF65-F5344CB8AC3E}">
        <p14:creationId xmlns:p14="http://schemas.microsoft.com/office/powerpoint/2010/main" val="1244630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15</a:t>
            </a:fld>
            <a:endParaRPr lang="en-US" dirty="0"/>
          </a:p>
        </p:txBody>
      </p:sp>
    </p:spTree>
    <p:extLst>
      <p:ext uri="{BB962C8B-B14F-4D97-AF65-F5344CB8AC3E}">
        <p14:creationId xmlns:p14="http://schemas.microsoft.com/office/powerpoint/2010/main" val="3689266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27139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559270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BB9A96B-4DE8-4BEF-988E-7E74540539B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05566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447520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BB9A96B-4DE8-4BEF-988E-7E74540539B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82109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05419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631556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518945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dirty="0"/>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982773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2 Column 2">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dirty="0"/>
              <a:t>Click to add title</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1370867" y="2274033"/>
            <a:ext cx="3347782"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4925269" y="227403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3642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082069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93507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C79702-4082-4300-B170-DBABD8A12531}"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4109883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C79702-4082-4300-B170-DBABD8A12531}"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37438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C79702-4082-4300-B170-DBABD8A12531}"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82500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79702-4082-4300-B170-DBABD8A12531}"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614847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95554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603553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6C79702-4082-4300-B170-DBABD8A12531}" type="datetimeFigureOut">
              <a:rPr lang="en-US" smtClean="0"/>
              <a:t>4/23/2024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BB9A96B-4DE8-4BEF-988E-7E74540539B3}" type="slidenum">
              <a:rPr lang="en-US" smtClean="0"/>
              <a:t>‹#›</a:t>
            </a:fld>
            <a:endParaRPr lang="en-US"/>
          </a:p>
        </p:txBody>
      </p:sp>
    </p:spTree>
    <p:extLst>
      <p:ext uri="{BB962C8B-B14F-4D97-AF65-F5344CB8AC3E}">
        <p14:creationId xmlns:p14="http://schemas.microsoft.com/office/powerpoint/2010/main" val="3796043666"/>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chnofaq.org/posts/2020/07/corporate-event-trends-for-memorable-business-brandin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 Id="rId5" Type="http://schemas.openxmlformats.org/officeDocument/2006/relationships/image" Target="../media/image30.jpg"/><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en/meeting-relationship-business-1019744/" TargetMode="External"/><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hyperlink" Target="https://www.publicdomainpictures.net/en/view-image.php?image=228339&amp;picture=business-meeting" TargetMode="External"/><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istockphoto.com/photos/thank-you-for-your-hard-work" TargetMode="External"/><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scherlund.blogspot.com/2017/07/ai-analytics-accelerate-pace-of-digital.html" TargetMode="External"/><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Occupational_stres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1550089" TargetMode="External"/><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F949-43FA-474B-675C-D3FE3A001A09}"/>
              </a:ext>
            </a:extLst>
          </p:cNvPr>
          <p:cNvSpPr>
            <a:spLocks noGrp="1"/>
          </p:cNvSpPr>
          <p:nvPr>
            <p:ph type="ctrTitle"/>
          </p:nvPr>
        </p:nvSpPr>
        <p:spPr>
          <a:xfrm>
            <a:off x="760396" y="1058779"/>
            <a:ext cx="6063916" cy="2112748"/>
          </a:xfrm>
          <a:solidFill>
            <a:srgbClr val="FFFFFE"/>
          </a:solidFill>
        </p:spPr>
        <p:txBody>
          <a:bodyPr>
            <a:normAutofit/>
          </a:bodyPr>
          <a:lstStyle/>
          <a:p>
            <a:pPr algn="l"/>
            <a:r>
              <a:rPr lang="en-IN" sz="4400" dirty="0"/>
              <a:t>Mental Health at Workplace</a:t>
            </a:r>
            <a:endParaRPr lang="en-US" sz="4100" dirty="0">
              <a:solidFill>
                <a:schemeClr val="tx1"/>
              </a:solidFill>
            </a:endParaRPr>
          </a:p>
        </p:txBody>
      </p:sp>
      <p:sp>
        <p:nvSpPr>
          <p:cNvPr id="4" name="TextBox 3">
            <a:extLst>
              <a:ext uri="{FF2B5EF4-FFF2-40B4-BE49-F238E27FC236}">
                <a16:creationId xmlns:a16="http://schemas.microsoft.com/office/drawing/2014/main" id="{B650D020-3400-E3A9-8E26-D358AB34824C}"/>
              </a:ext>
            </a:extLst>
          </p:cNvPr>
          <p:cNvSpPr txBox="1"/>
          <p:nvPr/>
        </p:nvSpPr>
        <p:spPr>
          <a:xfrm>
            <a:off x="6638486" y="283249"/>
            <a:ext cx="4546071" cy="523220"/>
          </a:xfrm>
          <a:prstGeom prst="rect">
            <a:avLst/>
          </a:prstGeom>
          <a:solidFill>
            <a:schemeClr val="bg1"/>
          </a:solidFill>
        </p:spPr>
        <p:txBody>
          <a:bodyPr wrap="square" rtlCol="0">
            <a:spAutoFit/>
          </a:bodyPr>
          <a:lstStyle/>
          <a:p>
            <a:r>
              <a:rPr lang="en-US" sz="2800" dirty="0"/>
              <a:t>DSCI 6007 – Final Project </a:t>
            </a:r>
          </a:p>
        </p:txBody>
      </p:sp>
      <p:pic>
        <p:nvPicPr>
          <p:cNvPr id="8" name="Picture 7">
            <a:extLst>
              <a:ext uri="{FF2B5EF4-FFF2-40B4-BE49-F238E27FC236}">
                <a16:creationId xmlns:a16="http://schemas.microsoft.com/office/drawing/2014/main" id="{162D568B-1486-8250-65FF-C849C50ED59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9309" y="1954023"/>
            <a:ext cx="6170396" cy="4097508"/>
          </a:xfrm>
          <a:prstGeom prst="rect">
            <a:avLst/>
          </a:prstGeom>
        </p:spPr>
      </p:pic>
    </p:spTree>
    <p:extLst>
      <p:ext uri="{BB962C8B-B14F-4D97-AF65-F5344CB8AC3E}">
        <p14:creationId xmlns:p14="http://schemas.microsoft.com/office/powerpoint/2010/main" val="203454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F3A7-C95A-CA11-1BA5-C73DC5DC375A}"/>
              </a:ext>
            </a:extLst>
          </p:cNvPr>
          <p:cNvSpPr>
            <a:spLocks noGrp="1"/>
          </p:cNvSpPr>
          <p:nvPr>
            <p:ph type="title"/>
          </p:nvPr>
        </p:nvSpPr>
        <p:spPr>
          <a:xfrm>
            <a:off x="929140" y="972766"/>
            <a:ext cx="7541092" cy="1254868"/>
          </a:xfrm>
        </p:spPr>
        <p:txBody>
          <a:bodyPr vert="horz" lIns="91440" tIns="45720" rIns="91440" bIns="45720" rtlCol="0" anchor="b">
            <a:normAutofit/>
          </a:bodyPr>
          <a:lstStyle/>
          <a:p>
            <a:pPr>
              <a:lnSpc>
                <a:spcPct val="90000"/>
              </a:lnSpc>
            </a:pPr>
            <a:r>
              <a:rPr lang="en-US" sz="2800" b="1" dirty="0">
                <a:solidFill>
                  <a:srgbClr val="262626"/>
                </a:solidFill>
              </a:rPr>
              <a:t>Dataset </a:t>
            </a:r>
            <a:br>
              <a:rPr lang="en-US" sz="2800" dirty="0">
                <a:solidFill>
                  <a:srgbClr val="262626"/>
                </a:solidFill>
              </a:rPr>
            </a:br>
            <a:endParaRPr lang="en-US" sz="2800" dirty="0">
              <a:solidFill>
                <a:srgbClr val="262626"/>
              </a:solidFill>
            </a:endParaRPr>
          </a:p>
        </p:txBody>
      </p:sp>
      <p:sp>
        <p:nvSpPr>
          <p:cNvPr id="3" name="Subtitle 2">
            <a:extLst>
              <a:ext uri="{FF2B5EF4-FFF2-40B4-BE49-F238E27FC236}">
                <a16:creationId xmlns:a16="http://schemas.microsoft.com/office/drawing/2014/main" id="{4FA32E93-0EDA-2116-68EE-2E1F41679156}"/>
              </a:ext>
            </a:extLst>
          </p:cNvPr>
          <p:cNvSpPr>
            <a:spLocks noGrp="1"/>
          </p:cNvSpPr>
          <p:nvPr>
            <p:ph idx="4294967295"/>
          </p:nvPr>
        </p:nvSpPr>
        <p:spPr>
          <a:xfrm>
            <a:off x="837398" y="2235922"/>
            <a:ext cx="9914021" cy="3552825"/>
          </a:xfrm>
        </p:spPr>
        <p:txBody>
          <a:bodyPr vert="horz" lIns="91440" tIns="45720" rIns="91440" bIns="45720" rtlCol="0" anchor="t">
            <a:normAutofit/>
          </a:bodyPr>
          <a:lstStyle/>
          <a:p>
            <a:pPr marL="342900" marR="49530" lvl="0" indent="-342900" algn="l" fontAlgn="base">
              <a:lnSpc>
                <a:spcPct val="111000"/>
              </a:lnSpc>
              <a:spcAft>
                <a:spcPts val="25"/>
              </a:spcAft>
              <a:buClr>
                <a:srgbClr val="000000"/>
              </a:buClr>
              <a:buSzPts val="1200"/>
              <a:buFont typeface="Arial" panose="020B0604020202020204" pitchFamily="34" charset="0"/>
              <a:buChar char="●"/>
            </a:pPr>
            <a:r>
              <a:rPr lang="en-IN"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There are a total of 26 columns in the dataset. </a:t>
            </a:r>
          </a:p>
          <a:p>
            <a:pPr marL="342900" marR="49530" lvl="0" indent="-342900" algn="l" fontAlgn="base">
              <a:lnSpc>
                <a:spcPct val="111000"/>
              </a:lnSpc>
              <a:spcAft>
                <a:spcPts val="25"/>
              </a:spcAft>
              <a:buClr>
                <a:srgbClr val="000000"/>
              </a:buClr>
              <a:buSzPts val="1200"/>
              <a:buFont typeface="Arial" panose="020B0604020202020204" pitchFamily="34" charset="0"/>
              <a:buChar char="●"/>
            </a:pPr>
            <a:r>
              <a:rPr lang="en-IN"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We see that except the age column, all the columns are of object datatype. </a:t>
            </a:r>
          </a:p>
          <a:p>
            <a:pPr marL="342900" marR="49530" lvl="0" indent="-342900" algn="l" fontAlgn="base">
              <a:lnSpc>
                <a:spcPct val="100000"/>
              </a:lnSpc>
              <a:spcAft>
                <a:spcPts val="190"/>
              </a:spcAft>
              <a:buClr>
                <a:srgbClr val="000000"/>
              </a:buClr>
              <a:buSzPts val="1200"/>
              <a:buFont typeface="Arial" panose="020B0604020202020204" pitchFamily="34" charset="0"/>
              <a:buChar char="●"/>
            </a:pPr>
            <a:r>
              <a:rPr lang="en-IN"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Comment column seems to contain most number ( 70% ) of null values, which makes sense because it was an optional text box so it's reasonable to expect that many (most) respondents would leave it blank. </a:t>
            </a:r>
          </a:p>
          <a:p>
            <a:pPr marL="342900" marR="49530" lvl="0" indent="-342900" algn="l" fontAlgn="base">
              <a:lnSpc>
                <a:spcPct val="169000"/>
              </a:lnSpc>
              <a:spcAft>
                <a:spcPts val="25"/>
              </a:spcAft>
              <a:buClr>
                <a:srgbClr val="000000"/>
              </a:buClr>
              <a:buSzPts val="1200"/>
              <a:buFont typeface="Arial" panose="020B0604020202020204" pitchFamily="34" charset="0"/>
              <a:buChar char="●"/>
            </a:pPr>
            <a:r>
              <a:rPr lang="en-IN"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We will be dropping the timestamp column because it's contains date, month, year and time the respondent took this questionnaire, which is irrelevant for us. The state column also contains a lot of null values. We'll dig deeper into that </a:t>
            </a:r>
          </a:p>
          <a:p>
            <a:pPr>
              <a:lnSpc>
                <a:spcPct val="90000"/>
              </a:lnSpc>
            </a:pPr>
            <a:endParaRPr lang="en-US" sz="1500" dirty="0">
              <a:solidFill>
                <a:srgbClr val="262626"/>
              </a:solidFill>
            </a:endParaRPr>
          </a:p>
          <a:p>
            <a:pPr>
              <a:lnSpc>
                <a:spcPct val="90000"/>
              </a:lnSpc>
            </a:pPr>
            <a:endParaRPr lang="en-US" sz="1500" dirty="0">
              <a:solidFill>
                <a:srgbClr val="262626"/>
              </a:solidFill>
            </a:endParaRPr>
          </a:p>
          <a:p>
            <a:pPr>
              <a:lnSpc>
                <a:spcPct val="90000"/>
              </a:lnSpc>
            </a:pPr>
            <a:endParaRPr lang="en-US" sz="1500" dirty="0">
              <a:solidFill>
                <a:srgbClr val="262626"/>
              </a:solidFill>
            </a:endParaRPr>
          </a:p>
        </p:txBody>
      </p:sp>
    </p:spTree>
    <p:extLst>
      <p:ext uri="{BB962C8B-B14F-4D97-AF65-F5344CB8AC3E}">
        <p14:creationId xmlns:p14="http://schemas.microsoft.com/office/powerpoint/2010/main" val="15277890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52A0-DB19-105F-6D3E-9334403CCE5F}"/>
              </a:ext>
            </a:extLst>
          </p:cNvPr>
          <p:cNvSpPr>
            <a:spLocks noGrp="1"/>
          </p:cNvSpPr>
          <p:nvPr>
            <p:ph type="title"/>
          </p:nvPr>
        </p:nvSpPr>
        <p:spPr>
          <a:xfrm>
            <a:off x="1867301" y="624110"/>
            <a:ext cx="10099323" cy="5487932"/>
          </a:xfrm>
        </p:spPr>
        <p:txBody>
          <a:bodyPr/>
          <a:lstStyle/>
          <a:p>
            <a:endParaRPr lang="en-IN" dirty="0"/>
          </a:p>
        </p:txBody>
      </p:sp>
      <p:pic>
        <p:nvPicPr>
          <p:cNvPr id="3" name="Picture 2">
            <a:extLst>
              <a:ext uri="{FF2B5EF4-FFF2-40B4-BE49-F238E27FC236}">
                <a16:creationId xmlns:a16="http://schemas.microsoft.com/office/drawing/2014/main" id="{FD8484C3-14EB-2D68-3A55-2E67FE647C29}"/>
              </a:ext>
            </a:extLst>
          </p:cNvPr>
          <p:cNvPicPr/>
          <p:nvPr/>
        </p:nvPicPr>
        <p:blipFill>
          <a:blip r:embed="rId2"/>
          <a:stretch>
            <a:fillRect/>
          </a:stretch>
        </p:blipFill>
        <p:spPr>
          <a:xfrm>
            <a:off x="1944303" y="624110"/>
            <a:ext cx="6594107" cy="2369347"/>
          </a:xfrm>
          <a:prstGeom prst="rect">
            <a:avLst/>
          </a:prstGeom>
        </p:spPr>
      </p:pic>
      <p:pic>
        <p:nvPicPr>
          <p:cNvPr id="4" name="Picture 3">
            <a:extLst>
              <a:ext uri="{FF2B5EF4-FFF2-40B4-BE49-F238E27FC236}">
                <a16:creationId xmlns:a16="http://schemas.microsoft.com/office/drawing/2014/main" id="{70F6750A-4057-1D61-4C64-16FE6FC32468}"/>
              </a:ext>
            </a:extLst>
          </p:cNvPr>
          <p:cNvPicPr/>
          <p:nvPr/>
        </p:nvPicPr>
        <p:blipFill>
          <a:blip r:embed="rId3"/>
          <a:stretch>
            <a:fillRect/>
          </a:stretch>
        </p:blipFill>
        <p:spPr>
          <a:xfrm>
            <a:off x="1944303" y="3282214"/>
            <a:ext cx="6690360" cy="2541070"/>
          </a:xfrm>
          <a:prstGeom prst="rect">
            <a:avLst/>
          </a:prstGeom>
        </p:spPr>
      </p:pic>
    </p:spTree>
    <p:extLst>
      <p:ext uri="{BB962C8B-B14F-4D97-AF65-F5344CB8AC3E}">
        <p14:creationId xmlns:p14="http://schemas.microsoft.com/office/powerpoint/2010/main" val="28458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82314-156A-F3E5-5248-4BB843A17238}"/>
              </a:ext>
            </a:extLst>
          </p:cNvPr>
          <p:cNvPicPr/>
          <p:nvPr/>
        </p:nvPicPr>
        <p:blipFill>
          <a:blip r:embed="rId2"/>
          <a:stretch>
            <a:fillRect/>
          </a:stretch>
        </p:blipFill>
        <p:spPr>
          <a:xfrm>
            <a:off x="1164659" y="1260909"/>
            <a:ext cx="5111014" cy="3330342"/>
          </a:xfrm>
          <a:prstGeom prst="rect">
            <a:avLst/>
          </a:prstGeom>
        </p:spPr>
      </p:pic>
      <p:pic>
        <p:nvPicPr>
          <p:cNvPr id="4" name="Picture 3">
            <a:extLst>
              <a:ext uri="{FF2B5EF4-FFF2-40B4-BE49-F238E27FC236}">
                <a16:creationId xmlns:a16="http://schemas.microsoft.com/office/drawing/2014/main" id="{26B0EE10-BB05-C4B1-39D1-822CC1FE6BA0}"/>
              </a:ext>
            </a:extLst>
          </p:cNvPr>
          <p:cNvPicPr/>
          <p:nvPr/>
        </p:nvPicPr>
        <p:blipFill>
          <a:blip r:embed="rId3"/>
          <a:stretch>
            <a:fillRect/>
          </a:stretch>
        </p:blipFill>
        <p:spPr>
          <a:xfrm>
            <a:off x="6978766" y="1260909"/>
            <a:ext cx="4413885" cy="4966636"/>
          </a:xfrm>
          <a:prstGeom prst="rect">
            <a:avLst/>
          </a:prstGeom>
        </p:spPr>
      </p:pic>
    </p:spTree>
    <p:extLst>
      <p:ext uri="{BB962C8B-B14F-4D97-AF65-F5344CB8AC3E}">
        <p14:creationId xmlns:p14="http://schemas.microsoft.com/office/powerpoint/2010/main" val="4002935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A7C1-7D5C-148D-94BE-A56BBC703FC4}"/>
              </a:ext>
            </a:extLst>
          </p:cNvPr>
          <p:cNvSpPr>
            <a:spLocks noGrp="1"/>
          </p:cNvSpPr>
          <p:nvPr>
            <p:ph type="title"/>
          </p:nvPr>
        </p:nvSpPr>
        <p:spPr>
          <a:xfrm>
            <a:off x="2592924" y="624110"/>
            <a:ext cx="8911687" cy="664940"/>
          </a:xfrm>
        </p:spPr>
        <p:txBody>
          <a:bodyPr>
            <a:normAutofit fontScale="90000"/>
          </a:bodyPr>
          <a:lstStyle/>
          <a:p>
            <a:r>
              <a:rPr lang="en-IN" sz="2700" b="1" kern="100" dirty="0">
                <a:solidFill>
                  <a:srgbClr val="2F5496"/>
                </a:solidFill>
                <a:effectLst/>
                <a:latin typeface="Arial" panose="020B0604020202020204" pitchFamily="34" charset="0"/>
                <a:ea typeface="Arial" panose="020B0604020202020204" pitchFamily="34" charset="0"/>
              </a:rPr>
              <a:t>Exploratory Data Analysis :  </a:t>
            </a:r>
            <a:br>
              <a:rPr lang="en-IN" sz="1800" kern="100" dirty="0">
                <a:solidFill>
                  <a:srgbClr val="000000"/>
                </a:solidFill>
                <a:effectLst/>
                <a:latin typeface="Arial" panose="020B0604020202020204" pitchFamily="34" charset="0"/>
                <a:ea typeface="Arial" panose="020B0604020202020204" pitchFamily="34" charset="0"/>
              </a:rPr>
            </a:br>
            <a:endParaRPr lang="en-IN" dirty="0"/>
          </a:p>
        </p:txBody>
      </p:sp>
      <p:pic>
        <p:nvPicPr>
          <p:cNvPr id="3" name="Picture 2">
            <a:extLst>
              <a:ext uri="{FF2B5EF4-FFF2-40B4-BE49-F238E27FC236}">
                <a16:creationId xmlns:a16="http://schemas.microsoft.com/office/drawing/2014/main" id="{4A80A1FF-AE04-9C67-5562-2760028BCA76}"/>
              </a:ext>
            </a:extLst>
          </p:cNvPr>
          <p:cNvPicPr/>
          <p:nvPr/>
        </p:nvPicPr>
        <p:blipFill>
          <a:blip r:embed="rId2"/>
          <a:stretch>
            <a:fillRect/>
          </a:stretch>
        </p:blipFill>
        <p:spPr>
          <a:xfrm>
            <a:off x="1564908" y="1558557"/>
            <a:ext cx="5086149" cy="2695809"/>
          </a:xfrm>
          <a:prstGeom prst="rect">
            <a:avLst/>
          </a:prstGeom>
        </p:spPr>
      </p:pic>
      <p:pic>
        <p:nvPicPr>
          <p:cNvPr id="4" name="Picture 3">
            <a:extLst>
              <a:ext uri="{FF2B5EF4-FFF2-40B4-BE49-F238E27FC236}">
                <a16:creationId xmlns:a16="http://schemas.microsoft.com/office/drawing/2014/main" id="{2B219265-387F-6587-B7A8-A7798B9AE80F}"/>
              </a:ext>
            </a:extLst>
          </p:cNvPr>
          <p:cNvPicPr/>
          <p:nvPr/>
        </p:nvPicPr>
        <p:blipFill>
          <a:blip r:embed="rId3"/>
          <a:stretch>
            <a:fillRect/>
          </a:stretch>
        </p:blipFill>
        <p:spPr>
          <a:xfrm>
            <a:off x="3307080" y="4767513"/>
            <a:ext cx="5943600" cy="1943100"/>
          </a:xfrm>
          <a:prstGeom prst="rect">
            <a:avLst/>
          </a:prstGeom>
        </p:spPr>
      </p:pic>
      <p:grpSp>
        <p:nvGrpSpPr>
          <p:cNvPr id="5" name="Group 4">
            <a:extLst>
              <a:ext uri="{FF2B5EF4-FFF2-40B4-BE49-F238E27FC236}">
                <a16:creationId xmlns:a16="http://schemas.microsoft.com/office/drawing/2014/main" id="{6AB40C61-5FFF-FE2D-B4BA-BA77DE8BF8B6}"/>
              </a:ext>
            </a:extLst>
          </p:cNvPr>
          <p:cNvGrpSpPr/>
          <p:nvPr/>
        </p:nvGrpSpPr>
        <p:grpSpPr>
          <a:xfrm>
            <a:off x="6278879" y="1741002"/>
            <a:ext cx="5086149" cy="2513364"/>
            <a:chOff x="0" y="0"/>
            <a:chExt cx="5943600" cy="3993134"/>
          </a:xfrm>
        </p:grpSpPr>
        <p:pic>
          <p:nvPicPr>
            <p:cNvPr id="6" name="Picture 5">
              <a:extLst>
                <a:ext uri="{FF2B5EF4-FFF2-40B4-BE49-F238E27FC236}">
                  <a16:creationId xmlns:a16="http://schemas.microsoft.com/office/drawing/2014/main" id="{A93E1560-6457-15F8-2B71-0054F7E2567D}"/>
                </a:ext>
              </a:extLst>
            </p:cNvPr>
            <p:cNvPicPr/>
            <p:nvPr/>
          </p:nvPicPr>
          <p:blipFill>
            <a:blip r:embed="rId4"/>
            <a:stretch>
              <a:fillRect/>
            </a:stretch>
          </p:blipFill>
          <p:spPr>
            <a:xfrm>
              <a:off x="0" y="0"/>
              <a:ext cx="5943600" cy="2032000"/>
            </a:xfrm>
            <a:prstGeom prst="rect">
              <a:avLst/>
            </a:prstGeom>
          </p:spPr>
        </p:pic>
        <p:pic>
          <p:nvPicPr>
            <p:cNvPr id="7" name="Picture 6">
              <a:extLst>
                <a:ext uri="{FF2B5EF4-FFF2-40B4-BE49-F238E27FC236}">
                  <a16:creationId xmlns:a16="http://schemas.microsoft.com/office/drawing/2014/main" id="{DEB12AFE-85EF-8EAB-1B8C-5A2A18EBEC68}"/>
                </a:ext>
              </a:extLst>
            </p:cNvPr>
            <p:cNvPicPr/>
            <p:nvPr/>
          </p:nvPicPr>
          <p:blipFill>
            <a:blip r:embed="rId5"/>
            <a:stretch>
              <a:fillRect/>
            </a:stretch>
          </p:blipFill>
          <p:spPr>
            <a:xfrm>
              <a:off x="0" y="2062734"/>
              <a:ext cx="5943600" cy="1930400"/>
            </a:xfrm>
            <a:prstGeom prst="rect">
              <a:avLst/>
            </a:prstGeom>
          </p:spPr>
        </p:pic>
      </p:grpSp>
    </p:spTree>
    <p:extLst>
      <p:ext uri="{BB962C8B-B14F-4D97-AF65-F5344CB8AC3E}">
        <p14:creationId xmlns:p14="http://schemas.microsoft.com/office/powerpoint/2010/main" val="3846893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8540-0DA6-BC90-2FD1-BD2A20FC0263}"/>
              </a:ext>
            </a:extLst>
          </p:cNvPr>
          <p:cNvSpPr>
            <a:spLocks noGrp="1"/>
          </p:cNvSpPr>
          <p:nvPr>
            <p:ph type="title"/>
          </p:nvPr>
        </p:nvSpPr>
        <p:spPr>
          <a:xfrm>
            <a:off x="952107" y="954756"/>
            <a:ext cx="7922385" cy="960671"/>
          </a:xfrm>
        </p:spPr>
        <p:txBody>
          <a:bodyPr>
            <a:normAutofit/>
          </a:bodyPr>
          <a:lstStyle/>
          <a:p>
            <a:r>
              <a:rPr lang="en-US" dirty="0">
                <a:solidFill>
                  <a:srgbClr val="FFFFFF"/>
                </a:solidFill>
              </a:rPr>
              <a:t>Tools to be </a:t>
            </a:r>
            <a:r>
              <a:rPr lang="en-IN" sz="2400" b="1" dirty="0">
                <a:solidFill>
                  <a:srgbClr val="2F5496"/>
                </a:solidFill>
                <a:effectLst/>
                <a:latin typeface="Arial" panose="020B0604020202020204" pitchFamily="34" charset="0"/>
                <a:ea typeface="Arial" panose="020B0604020202020204" pitchFamily="34" charset="0"/>
              </a:rPr>
              <a:t>TOOLS THAT WE USED </a:t>
            </a:r>
            <a:r>
              <a:rPr lang="en-US" dirty="0">
                <a:solidFill>
                  <a:srgbClr val="FFFFFF"/>
                </a:solidFill>
              </a:rPr>
              <a:t>USED</a:t>
            </a:r>
          </a:p>
        </p:txBody>
      </p:sp>
      <p:sp>
        <p:nvSpPr>
          <p:cNvPr id="3" name="Content Placeholder 2">
            <a:extLst>
              <a:ext uri="{FF2B5EF4-FFF2-40B4-BE49-F238E27FC236}">
                <a16:creationId xmlns:a16="http://schemas.microsoft.com/office/drawing/2014/main" id="{26007789-0016-7347-96B9-EB0D6DFA092E}"/>
              </a:ext>
            </a:extLst>
          </p:cNvPr>
          <p:cNvSpPr>
            <a:spLocks noGrp="1"/>
          </p:cNvSpPr>
          <p:nvPr>
            <p:ph idx="1"/>
          </p:nvPr>
        </p:nvSpPr>
        <p:spPr>
          <a:xfrm>
            <a:off x="1212783" y="2002056"/>
            <a:ext cx="9509760" cy="4499454"/>
          </a:xfrm>
        </p:spPr>
        <p:txBody>
          <a:bodyPr anchor="ctr">
            <a:normAutofit/>
          </a:bodyPr>
          <a:lstStyle/>
          <a:p>
            <a:pPr marL="6350" marR="51435" indent="-6350" algn="just">
              <a:lnSpc>
                <a:spcPct val="111000"/>
              </a:lnSpc>
              <a:spcAft>
                <a:spcPts val="640"/>
              </a:spcAft>
            </a:pPr>
            <a:r>
              <a:rPr lang="en-IN" sz="1800" kern="100" dirty="0">
                <a:solidFill>
                  <a:srgbClr val="000000"/>
                </a:solidFill>
                <a:effectLst/>
                <a:latin typeface="Arial" panose="020B0604020202020204" pitchFamily="34" charset="0"/>
                <a:ea typeface="Arial" panose="020B0604020202020204" pitchFamily="34" charset="0"/>
              </a:rPr>
              <a:t>JUPYTER : We use </a:t>
            </a:r>
            <a:r>
              <a:rPr lang="en-IN" sz="1800" kern="100" dirty="0" err="1">
                <a:solidFill>
                  <a:srgbClr val="000000"/>
                </a:solidFill>
                <a:effectLst/>
                <a:latin typeface="Arial" panose="020B0604020202020204" pitchFamily="34" charset="0"/>
                <a:ea typeface="Arial" panose="020B0604020202020204" pitchFamily="34" charset="0"/>
              </a:rPr>
              <a:t>jupyter</a:t>
            </a:r>
            <a:r>
              <a:rPr lang="en-IN" sz="1800" kern="100" dirty="0">
                <a:solidFill>
                  <a:srgbClr val="000000"/>
                </a:solidFill>
                <a:effectLst/>
                <a:latin typeface="Arial" panose="020B0604020202020204" pitchFamily="34" charset="0"/>
                <a:ea typeface="Arial" panose="020B0604020202020204" pitchFamily="34" charset="0"/>
              </a:rPr>
              <a:t> to load our dataset , train and test the data using machine learning algorithms to predict the accuracy. </a:t>
            </a:r>
          </a:p>
          <a:p>
            <a:pPr marL="6350" marR="51435" indent="-6350" algn="just">
              <a:lnSpc>
                <a:spcPct val="111000"/>
              </a:lnSpc>
              <a:spcAft>
                <a:spcPts val="660"/>
              </a:spcAft>
            </a:pPr>
            <a:r>
              <a:rPr lang="en-IN" sz="1800" kern="100" dirty="0" err="1">
                <a:solidFill>
                  <a:srgbClr val="000000"/>
                </a:solidFill>
                <a:effectLst/>
                <a:latin typeface="Arial" panose="020B0604020202020204" pitchFamily="34" charset="0"/>
                <a:ea typeface="Arial" panose="020B0604020202020204" pitchFamily="34" charset="0"/>
              </a:rPr>
              <a:t>Numpy</a:t>
            </a:r>
            <a:r>
              <a:rPr lang="en-IN" sz="1800" kern="100" dirty="0">
                <a:solidFill>
                  <a:srgbClr val="000000"/>
                </a:solidFill>
                <a:effectLst/>
                <a:latin typeface="Arial" panose="020B0604020202020204" pitchFamily="34" charset="0"/>
                <a:ea typeface="Arial" panose="020B0604020202020204" pitchFamily="34" charset="0"/>
              </a:rPr>
              <a:t>, Scikit-Learn, Pandas, Matplotlib, </a:t>
            </a:r>
          </a:p>
          <a:p>
            <a:pPr marL="6350" marR="51435" indent="-6350" algn="just">
              <a:lnSpc>
                <a:spcPct val="111000"/>
              </a:lnSpc>
              <a:spcAft>
                <a:spcPts val="360"/>
              </a:spcAft>
            </a:pPr>
            <a:r>
              <a:rPr lang="en-IN" sz="1800" kern="100" dirty="0">
                <a:solidFill>
                  <a:srgbClr val="000000"/>
                </a:solidFill>
                <a:effectLst/>
                <a:latin typeface="Arial" panose="020B0604020202020204" pitchFamily="34" charset="0"/>
                <a:ea typeface="Arial" panose="020B0604020202020204" pitchFamily="34" charset="0"/>
              </a:rPr>
              <a:t>AWS : We use AWS for hosting the web application into a flask server. </a:t>
            </a:r>
            <a:r>
              <a:rPr lang="en-IN" sz="1800" b="1" kern="100" dirty="0">
                <a:solidFill>
                  <a:srgbClr val="2F5496"/>
                </a:solidFill>
                <a:effectLst/>
                <a:latin typeface="Arial" panose="020B0604020202020204" pitchFamily="34" charset="0"/>
                <a:ea typeface="Arial" panose="020B0604020202020204" pitchFamily="34" charset="0"/>
              </a:rPr>
              <a:t>  </a:t>
            </a:r>
            <a:endParaRPr lang="en-IN" sz="1800" kern="100" dirty="0">
              <a:solidFill>
                <a:srgbClr val="000000"/>
              </a:solidFill>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277637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45D54-A284-835B-B949-4F6D36F3825F}"/>
              </a:ext>
            </a:extLst>
          </p:cNvPr>
          <p:cNvSpPr>
            <a:spLocks noGrp="1"/>
          </p:cNvSpPr>
          <p:nvPr>
            <p:ph type="title"/>
          </p:nvPr>
        </p:nvSpPr>
        <p:spPr>
          <a:xfrm>
            <a:off x="1218603" y="148110"/>
            <a:ext cx="5307704" cy="1088500"/>
          </a:xfrm>
        </p:spPr>
        <p:txBody>
          <a:bodyPr/>
          <a:lstStyle/>
          <a:p>
            <a:r>
              <a:rPr lang="en-US" b="1" dirty="0">
                <a:solidFill>
                  <a:schemeClr val="tx1"/>
                </a:solidFill>
                <a:latin typeface="Times New Roman" panose="02020603050405020304" pitchFamily="18" charset="0"/>
                <a:cs typeface="Times New Roman" panose="02020603050405020304" pitchFamily="18" charset="0"/>
              </a:rPr>
              <a:t>Tools Used: </a:t>
            </a:r>
          </a:p>
        </p:txBody>
      </p:sp>
      <p:sp>
        <p:nvSpPr>
          <p:cNvPr id="2" name="Slide Number Placeholder 1">
            <a:extLst>
              <a:ext uri="{FF2B5EF4-FFF2-40B4-BE49-F238E27FC236}">
                <a16:creationId xmlns:a16="http://schemas.microsoft.com/office/drawing/2014/main" id="{71E04509-99F0-B7A3-5C7A-C5A63504613A}"/>
              </a:ext>
            </a:extLst>
          </p:cNvPr>
          <p:cNvSpPr>
            <a:spLocks noGrp="1"/>
          </p:cNvSpPr>
          <p:nvPr>
            <p:ph type="sldNum" sz="quarter" idx="4"/>
          </p:nvPr>
        </p:nvSpPr>
        <p:spPr/>
        <p:txBody>
          <a:bodyPr/>
          <a:lstStyle/>
          <a:p>
            <a:fld id="{08AB70BE-1769-45B8-85A6-0C837432C7E6}" type="slidenum">
              <a:rPr lang="en-US" smtClean="0"/>
              <a:pPr/>
              <a:t>15</a:t>
            </a:fld>
            <a:endParaRPr lang="en-US" dirty="0"/>
          </a:p>
        </p:txBody>
      </p:sp>
      <p:sp>
        <p:nvSpPr>
          <p:cNvPr id="4" name="Rectangle: Rounded Corners 3">
            <a:extLst>
              <a:ext uri="{FF2B5EF4-FFF2-40B4-BE49-F238E27FC236}">
                <a16:creationId xmlns:a16="http://schemas.microsoft.com/office/drawing/2014/main" id="{7D0E7BD1-FE18-34DD-E57F-4E16F9954C96}"/>
              </a:ext>
            </a:extLst>
          </p:cNvPr>
          <p:cNvSpPr/>
          <p:nvPr/>
        </p:nvSpPr>
        <p:spPr>
          <a:xfrm>
            <a:off x="1434352" y="1448137"/>
            <a:ext cx="1819835" cy="1242996"/>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rgbClr val="0D0D0D"/>
                </a:solidFill>
                <a:latin typeface="Times New Roman" panose="02020603050405020304" pitchFamily="18" charset="0"/>
                <a:cs typeface="Times New Roman" panose="02020603050405020304" pitchFamily="18" charset="0"/>
              </a:rPr>
              <a:t>R</a:t>
            </a:r>
            <a:r>
              <a:rPr lang="en-IN" sz="1400" b="1" i="0" dirty="0">
                <a:solidFill>
                  <a:srgbClr val="0D0D0D"/>
                </a:solidFill>
                <a:effectLst/>
                <a:latin typeface="Times New Roman" panose="02020603050405020304" pitchFamily="18" charset="0"/>
                <a:cs typeface="Times New Roman" panose="02020603050405020304" pitchFamily="18" charset="0"/>
              </a:rPr>
              <a:t>EPOSITORIES:</a:t>
            </a:r>
          </a:p>
          <a:p>
            <a:pPr algn="ctr"/>
            <a:endParaRPr lang="en-IN" dirty="0">
              <a:solidFill>
                <a:srgbClr val="0D0D0D"/>
              </a:solidFill>
              <a:latin typeface="Söhne"/>
            </a:endParaRPr>
          </a:p>
          <a:p>
            <a:pPr algn="ctr"/>
            <a:r>
              <a:rPr lang="en-IN" i="0" dirty="0">
                <a:solidFill>
                  <a:srgbClr val="0D0D0D"/>
                </a:solidFill>
                <a:effectLst/>
                <a:latin typeface="Söhne"/>
              </a:rPr>
              <a:t>GitHub </a:t>
            </a:r>
            <a:endParaRPr lang="en-IN" dirty="0"/>
          </a:p>
        </p:txBody>
      </p:sp>
      <p:sp>
        <p:nvSpPr>
          <p:cNvPr id="7" name="Rectangle: Rounded Corners 6">
            <a:extLst>
              <a:ext uri="{FF2B5EF4-FFF2-40B4-BE49-F238E27FC236}">
                <a16:creationId xmlns:a16="http://schemas.microsoft.com/office/drawing/2014/main" id="{58EAD4E2-40BB-4B8C-E82E-051C2D447759}"/>
              </a:ext>
            </a:extLst>
          </p:cNvPr>
          <p:cNvSpPr/>
          <p:nvPr/>
        </p:nvSpPr>
        <p:spPr>
          <a:xfrm>
            <a:off x="1434352" y="2970185"/>
            <a:ext cx="1900519" cy="144281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Times New Roman" panose="02020603050405020304" pitchFamily="18" charset="0"/>
                <a:cs typeface="Times New Roman" panose="02020603050405020304" pitchFamily="18" charset="0"/>
              </a:rPr>
              <a:t>PROGRAMMING:</a:t>
            </a:r>
          </a:p>
          <a:p>
            <a:pPr algn="ctr"/>
            <a:endParaRPr lang="en-IN" sz="1400" b="1" dirty="0">
              <a:solidFill>
                <a:schemeClr val="tx1"/>
              </a:solidFill>
              <a:latin typeface="Times New Roman" panose="02020603050405020304" pitchFamily="18" charset="0"/>
              <a:cs typeface="Times New Roman" panose="02020603050405020304" pitchFamily="18" charset="0"/>
            </a:endParaRPr>
          </a:p>
          <a:p>
            <a:pPr algn="ctr"/>
            <a:r>
              <a:rPr lang="en-IN" dirty="0" err="1">
                <a:solidFill>
                  <a:schemeClr val="tx1"/>
                </a:solidFill>
                <a:latin typeface="Times New Roman" panose="02020603050405020304" pitchFamily="18" charset="0"/>
                <a:cs typeface="Times New Roman" panose="02020603050405020304" pitchFamily="18" charset="0"/>
              </a:rPr>
              <a:t>Jupyter</a:t>
            </a:r>
            <a:r>
              <a:rPr lang="en-IN" dirty="0">
                <a:solidFill>
                  <a:schemeClr val="tx1"/>
                </a:solidFill>
                <a:latin typeface="Times New Roman" panose="02020603050405020304" pitchFamily="18" charset="0"/>
                <a:cs typeface="Times New Roman" panose="02020603050405020304" pitchFamily="18" charset="0"/>
              </a:rPr>
              <a:t> notebook</a:t>
            </a:r>
          </a:p>
          <a:p>
            <a:pPr algn="ctr"/>
            <a:endParaRPr lang="en-IN" sz="1400" dirty="0"/>
          </a:p>
        </p:txBody>
      </p:sp>
      <p:sp>
        <p:nvSpPr>
          <p:cNvPr id="8" name="Rectangle: Rounded Corners 7">
            <a:extLst>
              <a:ext uri="{FF2B5EF4-FFF2-40B4-BE49-F238E27FC236}">
                <a16:creationId xmlns:a16="http://schemas.microsoft.com/office/drawing/2014/main" id="{8FAD1996-F1F6-CAC5-54E7-EDE0E236AF6D}"/>
              </a:ext>
            </a:extLst>
          </p:cNvPr>
          <p:cNvSpPr/>
          <p:nvPr/>
        </p:nvSpPr>
        <p:spPr>
          <a:xfrm>
            <a:off x="3746192" y="2069635"/>
            <a:ext cx="1819835" cy="134470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PROGRAMMING LANGUAGE :</a:t>
            </a:r>
          </a:p>
          <a:p>
            <a:pPr algn="ctr"/>
            <a:endParaRPr lang="en-US" sz="1400" dirty="0">
              <a:solidFill>
                <a:schemeClr val="tx1"/>
              </a:solidFill>
              <a:latin typeface="Times New Roman" panose="02020603050405020304" pitchFamily="18" charset="0"/>
              <a:cs typeface="Times New Roman" panose="02020603050405020304" pitchFamily="18" charset="0"/>
            </a:endParaRPr>
          </a:p>
          <a:p>
            <a:pPr algn="ctr"/>
            <a:r>
              <a:rPr lang="en-US" sz="1600" dirty="0">
                <a:solidFill>
                  <a:schemeClr val="tx1"/>
                </a:solidFill>
                <a:latin typeface="Times New Roman" panose="02020603050405020304" pitchFamily="18" charset="0"/>
                <a:cs typeface="Times New Roman" panose="02020603050405020304" pitchFamily="18" charset="0"/>
              </a:rPr>
              <a:t>Python</a:t>
            </a:r>
          </a:p>
          <a:p>
            <a:pPr algn="ctr"/>
            <a:endParaRPr lang="en-IN" sz="1400" dirty="0"/>
          </a:p>
        </p:txBody>
      </p:sp>
      <p:sp>
        <p:nvSpPr>
          <p:cNvPr id="10" name="Rectangle: Rounded Corners 9">
            <a:extLst>
              <a:ext uri="{FF2B5EF4-FFF2-40B4-BE49-F238E27FC236}">
                <a16:creationId xmlns:a16="http://schemas.microsoft.com/office/drawing/2014/main" id="{679B765D-FD94-2E06-E53E-D97C06F1ED2C}"/>
              </a:ext>
            </a:extLst>
          </p:cNvPr>
          <p:cNvSpPr/>
          <p:nvPr/>
        </p:nvSpPr>
        <p:spPr>
          <a:xfrm>
            <a:off x="1474693" y="4692053"/>
            <a:ext cx="1819835" cy="137524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DATABASE :</a:t>
            </a:r>
          </a:p>
          <a:p>
            <a:pPr algn="ctr"/>
            <a:endParaRPr lang="en-US" sz="1400" dirty="0">
              <a:solidFill>
                <a:schemeClr val="tx1"/>
              </a:solidFill>
              <a:latin typeface="Times New Roman" panose="02020603050405020304" pitchFamily="18" charset="0"/>
              <a:cs typeface="Times New Roman" panose="02020603050405020304" pitchFamily="18" charset="0"/>
            </a:endParaRPr>
          </a:p>
          <a:p>
            <a:pPr algn="ctr"/>
            <a:r>
              <a:rPr lang="en-US" sz="1400" dirty="0">
                <a:solidFill>
                  <a:schemeClr val="tx1"/>
                </a:solidFill>
                <a:latin typeface="Times New Roman" panose="02020603050405020304" pitchFamily="18" charset="0"/>
                <a:cs typeface="Times New Roman" panose="02020603050405020304" pitchFamily="18" charset="0"/>
              </a:rPr>
              <a:t>SQL database (MySQL)</a:t>
            </a:r>
          </a:p>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44E3B015-E1D3-1C8C-C475-D9A97FF30785}"/>
              </a:ext>
            </a:extLst>
          </p:cNvPr>
          <p:cNvSpPr/>
          <p:nvPr/>
        </p:nvSpPr>
        <p:spPr>
          <a:xfrm>
            <a:off x="3759639" y="3837396"/>
            <a:ext cx="1806388" cy="134470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tx1"/>
              </a:solidFill>
              <a:latin typeface="Times New Roman" panose="02020603050405020304" pitchFamily="18" charset="0"/>
              <a:cs typeface="Times New Roman" panose="02020603050405020304" pitchFamily="18" charset="0"/>
            </a:endParaRPr>
          </a:p>
          <a:p>
            <a:pPr algn="ctr"/>
            <a:r>
              <a:rPr lang="en-IN" sz="1400" b="1" dirty="0">
                <a:solidFill>
                  <a:schemeClr val="tx1"/>
                </a:solidFill>
                <a:latin typeface="Times New Roman" panose="02020603050405020304" pitchFamily="18" charset="0"/>
                <a:cs typeface="Times New Roman" panose="02020603050405020304" pitchFamily="18" charset="0"/>
              </a:rPr>
              <a:t>CLOUD STORAGE</a:t>
            </a:r>
            <a:r>
              <a:rPr lang="en-IN" b="1"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endParaRPr>
          </a:p>
          <a:p>
            <a:pPr algn="ctr"/>
            <a:endParaRPr lang="en-IN" sz="1200" dirty="0">
              <a:solidFill>
                <a:schemeClr val="tx1"/>
              </a:solidFill>
            </a:endParaRPr>
          </a:p>
          <a:p>
            <a:pPr algn="ctr"/>
            <a:r>
              <a:rPr lang="en-IN" sz="1200" dirty="0">
                <a:solidFill>
                  <a:schemeClr val="tx1"/>
                </a:solidFill>
              </a:rPr>
              <a:t>Amazon Web Services (AWS)</a:t>
            </a:r>
          </a:p>
          <a:p>
            <a:pPr algn="ctr"/>
            <a:r>
              <a:rPr lang="en-IN" sz="1200" dirty="0">
                <a:solidFill>
                  <a:schemeClr val="tx1"/>
                </a:solidFill>
              </a:rPr>
              <a:t>Microsoft Azure</a:t>
            </a:r>
            <a:endParaRPr lang="en-IN" b="1" dirty="0">
              <a:solidFill>
                <a:schemeClr val="tx1"/>
              </a:solidFill>
              <a:latin typeface="Times New Roman" panose="02020603050405020304" pitchFamily="18" charset="0"/>
              <a:cs typeface="Times New Roman" panose="02020603050405020304" pitchFamily="18" charset="0"/>
            </a:endParaRPr>
          </a:p>
          <a:p>
            <a:pPr algn="ctr"/>
            <a:endParaRPr lang="en-IN" dirty="0"/>
          </a:p>
        </p:txBody>
      </p:sp>
      <p:pic>
        <p:nvPicPr>
          <p:cNvPr id="12" name="Picture 11">
            <a:extLst>
              <a:ext uri="{FF2B5EF4-FFF2-40B4-BE49-F238E27FC236}">
                <a16:creationId xmlns:a16="http://schemas.microsoft.com/office/drawing/2014/main" id="{4196B0CF-6D54-FB25-3BDD-24CB4C80D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227" y="2885775"/>
            <a:ext cx="1992277" cy="8433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white cat in a black circle&#10;&#10;Description automatically generated">
            <a:extLst>
              <a:ext uri="{FF2B5EF4-FFF2-40B4-BE49-F238E27FC236}">
                <a16:creationId xmlns:a16="http://schemas.microsoft.com/office/drawing/2014/main" id="{066F6AE8-69DC-2B55-DD85-F53A35639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745" y="1343714"/>
            <a:ext cx="1229240" cy="1018096"/>
          </a:xfrm>
          <a:prstGeom prst="rect">
            <a:avLst/>
          </a:prstGeom>
        </p:spPr>
      </p:pic>
      <p:pic>
        <p:nvPicPr>
          <p:cNvPr id="14" name="Picture 13" descr="A logo with a smile&#10;&#10;Description automatically generated">
            <a:extLst>
              <a:ext uri="{FF2B5EF4-FFF2-40B4-BE49-F238E27FC236}">
                <a16:creationId xmlns:a16="http://schemas.microsoft.com/office/drawing/2014/main" id="{2033239C-98F0-B876-E043-E465187DB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3734" y="1448137"/>
            <a:ext cx="1229239" cy="843346"/>
          </a:xfrm>
          <a:prstGeom prst="rect">
            <a:avLst/>
          </a:prstGeom>
        </p:spPr>
      </p:pic>
      <p:pic>
        <p:nvPicPr>
          <p:cNvPr id="15" name="Picture 14">
            <a:extLst>
              <a:ext uri="{FF2B5EF4-FFF2-40B4-BE49-F238E27FC236}">
                <a16:creationId xmlns:a16="http://schemas.microsoft.com/office/drawing/2014/main" id="{B65D7116-E02B-A254-20BE-05BDE4AC3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7985" y="4393709"/>
            <a:ext cx="1056599" cy="122471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QL Database (generic) | Microsoft Azure Color">
            <a:extLst>
              <a:ext uri="{FF2B5EF4-FFF2-40B4-BE49-F238E27FC236}">
                <a16:creationId xmlns:a16="http://schemas.microsoft.com/office/drawing/2014/main" id="{97C320F8-94D8-978C-F0A5-500470997A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3734" y="2498533"/>
            <a:ext cx="1142918" cy="151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49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4EE0-09BD-7B11-91D3-61CBEC19D3B9}"/>
              </a:ext>
            </a:extLst>
          </p:cNvPr>
          <p:cNvSpPr>
            <a:spLocks noGrp="1"/>
          </p:cNvSpPr>
          <p:nvPr>
            <p:ph type="title"/>
          </p:nvPr>
        </p:nvSpPr>
        <p:spPr>
          <a:xfrm>
            <a:off x="1607418" y="624110"/>
            <a:ext cx="4687503" cy="1280890"/>
          </a:xfrm>
        </p:spPr>
        <p:txBody>
          <a:bodyPr>
            <a:normAutofit fontScale="90000"/>
          </a:bodyPr>
          <a:lstStyle/>
          <a:p>
            <a:r>
              <a:rPr lang="en-IN" sz="2700" b="1" kern="100" dirty="0">
                <a:solidFill>
                  <a:srgbClr val="1C4587"/>
                </a:solidFill>
                <a:effectLst/>
                <a:latin typeface="Arial" panose="020B0604020202020204" pitchFamily="34" charset="0"/>
                <a:ea typeface="Arial" panose="020B0604020202020204" pitchFamily="34" charset="0"/>
              </a:rPr>
              <a:t>Models that have been used to solve this problem : </a:t>
            </a:r>
            <a:br>
              <a:rPr lang="en-IN" sz="2800" kern="100" dirty="0">
                <a:solidFill>
                  <a:srgbClr val="000000"/>
                </a:solidFill>
                <a:effectLst/>
                <a:latin typeface="Arial" panose="020B0604020202020204" pitchFamily="34" charset="0"/>
                <a:ea typeface="Arial" panose="020B0604020202020204" pitchFamily="34" charset="0"/>
              </a:rPr>
            </a:br>
            <a:endParaRPr lang="en-IN" dirty="0"/>
          </a:p>
        </p:txBody>
      </p:sp>
      <p:sp>
        <p:nvSpPr>
          <p:cNvPr id="4" name="TextBox 3">
            <a:extLst>
              <a:ext uri="{FF2B5EF4-FFF2-40B4-BE49-F238E27FC236}">
                <a16:creationId xmlns:a16="http://schemas.microsoft.com/office/drawing/2014/main" id="{53C7C2DD-208F-F442-371B-06FE326BF2A1}"/>
              </a:ext>
            </a:extLst>
          </p:cNvPr>
          <p:cNvSpPr txBox="1"/>
          <p:nvPr/>
        </p:nvSpPr>
        <p:spPr>
          <a:xfrm>
            <a:off x="606391" y="2139415"/>
            <a:ext cx="5489610" cy="1597040"/>
          </a:xfrm>
          <a:prstGeom prst="rect">
            <a:avLst/>
          </a:prstGeom>
          <a:noFill/>
        </p:spPr>
        <p:txBody>
          <a:bodyPr wrap="square">
            <a:spAutoFit/>
          </a:bodyPr>
          <a:lstStyle/>
          <a:p>
            <a:pPr marL="6350" marR="51435" indent="-6350" algn="just">
              <a:lnSpc>
                <a:spcPct val="111000"/>
              </a:lnSpc>
              <a:spcAft>
                <a:spcPts val="25"/>
              </a:spcAft>
            </a:pPr>
            <a:r>
              <a:rPr lang="en-IN" sz="1800" kern="100" dirty="0">
                <a:solidFill>
                  <a:srgbClr val="000000"/>
                </a:solidFill>
                <a:effectLst/>
                <a:latin typeface="Arial" panose="020B0604020202020204" pitchFamily="34" charset="0"/>
                <a:ea typeface="Arial" panose="020B0604020202020204" pitchFamily="34" charset="0"/>
              </a:rPr>
              <a:t>We have used Random Forest </a:t>
            </a:r>
            <a:r>
              <a:rPr lang="en-IN" sz="1800" kern="100" dirty="0" err="1">
                <a:solidFill>
                  <a:srgbClr val="000000"/>
                </a:solidFill>
                <a:effectLst/>
                <a:latin typeface="Arial" panose="020B0604020202020204" pitchFamily="34" charset="0"/>
                <a:ea typeface="Arial" panose="020B0604020202020204" pitchFamily="34" charset="0"/>
              </a:rPr>
              <a:t>Classifier,Gradient</a:t>
            </a:r>
            <a:r>
              <a:rPr lang="en-IN" sz="1800" kern="100" dirty="0">
                <a:solidFill>
                  <a:srgbClr val="000000"/>
                </a:solidFill>
                <a:effectLst/>
                <a:latin typeface="Arial" panose="020B0604020202020204" pitchFamily="34" charset="0"/>
                <a:ea typeface="Arial" panose="020B0604020202020204" pitchFamily="34" charset="0"/>
              </a:rPr>
              <a:t> Boost and AdaBoost Classifier as they give higher accuracy than other models since they are combinations of different models. </a:t>
            </a:r>
          </a:p>
          <a:p>
            <a:pPr marL="6350" marR="57150" indent="-6350" algn="l">
              <a:lnSpc>
                <a:spcPct val="107000"/>
              </a:lnSpc>
              <a:spcAft>
                <a:spcPts val="2840"/>
              </a:spcAft>
            </a:pPr>
            <a:r>
              <a:rPr lang="en-IN" sz="1800" kern="100" dirty="0">
                <a:solidFill>
                  <a:srgbClr val="000000"/>
                </a:solidFill>
                <a:effectLst/>
                <a:latin typeface="Arial" panose="020B0604020202020204" pitchFamily="34" charset="0"/>
                <a:ea typeface="Arial" panose="020B0604020202020204" pitchFamily="34" charset="0"/>
              </a:rPr>
              <a:t> </a:t>
            </a:r>
          </a:p>
        </p:txBody>
      </p:sp>
      <p:pic>
        <p:nvPicPr>
          <p:cNvPr id="8" name="Picture 7">
            <a:extLst>
              <a:ext uri="{FF2B5EF4-FFF2-40B4-BE49-F238E27FC236}">
                <a16:creationId xmlns:a16="http://schemas.microsoft.com/office/drawing/2014/main" id="{21E0D679-EA47-FED5-D624-D48B1315C421}"/>
              </a:ext>
            </a:extLst>
          </p:cNvPr>
          <p:cNvPicPr/>
          <p:nvPr/>
        </p:nvPicPr>
        <p:blipFill>
          <a:blip r:embed="rId2"/>
          <a:stretch>
            <a:fillRect/>
          </a:stretch>
        </p:blipFill>
        <p:spPr>
          <a:xfrm>
            <a:off x="7055317" y="1468453"/>
            <a:ext cx="3936733" cy="3979446"/>
          </a:xfrm>
          <a:prstGeom prst="rect">
            <a:avLst/>
          </a:prstGeom>
        </p:spPr>
      </p:pic>
    </p:spTree>
    <p:extLst>
      <p:ext uri="{BB962C8B-B14F-4D97-AF65-F5344CB8AC3E}">
        <p14:creationId xmlns:p14="http://schemas.microsoft.com/office/powerpoint/2010/main" val="4273094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8E8B-8015-E6AD-E7B5-1010E9458DAF}"/>
              </a:ext>
            </a:extLst>
          </p:cNvPr>
          <p:cNvSpPr>
            <a:spLocks noGrp="1"/>
          </p:cNvSpPr>
          <p:nvPr>
            <p:ph type="title"/>
          </p:nvPr>
        </p:nvSpPr>
        <p:spPr>
          <a:xfrm>
            <a:off x="2592924" y="624110"/>
            <a:ext cx="8911687" cy="473170"/>
          </a:xfrm>
        </p:spPr>
        <p:txBody>
          <a:bodyPr>
            <a:normAutofit fontScale="90000"/>
          </a:bodyPr>
          <a:lstStyle/>
          <a:p>
            <a:r>
              <a:rPr lang="en-IN" sz="2400" b="1" kern="100" dirty="0">
                <a:effectLst/>
                <a:latin typeface="Arial" panose="020B0604020202020204" pitchFamily="34" charset="0"/>
                <a:ea typeface="Arial" panose="020B0604020202020204" pitchFamily="34" charset="0"/>
              </a:rPr>
              <a:t>The Random Forest Classifier :</a:t>
            </a:r>
            <a:br>
              <a:rPr lang="en-IN" sz="1800" b="1" kern="100" dirty="0">
                <a:solidFill>
                  <a:srgbClr val="2F5496"/>
                </a:solidFill>
                <a:effectLst/>
                <a:latin typeface="Arial" panose="020B0604020202020204" pitchFamily="34" charset="0"/>
                <a:ea typeface="Arial" panose="020B0604020202020204" pitchFamily="34" charset="0"/>
              </a:rPr>
            </a:br>
            <a:endParaRPr lang="en-IN" dirty="0"/>
          </a:p>
        </p:txBody>
      </p:sp>
      <p:sp>
        <p:nvSpPr>
          <p:cNvPr id="4" name="TextBox 3">
            <a:extLst>
              <a:ext uri="{FF2B5EF4-FFF2-40B4-BE49-F238E27FC236}">
                <a16:creationId xmlns:a16="http://schemas.microsoft.com/office/drawing/2014/main" id="{6937785D-D32A-A030-08E9-01AF9BA81BBE}"/>
              </a:ext>
            </a:extLst>
          </p:cNvPr>
          <p:cNvSpPr txBox="1"/>
          <p:nvPr/>
        </p:nvSpPr>
        <p:spPr>
          <a:xfrm>
            <a:off x="1424539" y="1703672"/>
            <a:ext cx="9942897" cy="1200329"/>
          </a:xfrm>
          <a:prstGeom prst="rect">
            <a:avLst/>
          </a:prstGeom>
          <a:noFill/>
        </p:spPr>
        <p:txBody>
          <a:bodyPr wrap="square">
            <a:spAutoFit/>
          </a:bodyPr>
          <a:lstStyle/>
          <a:p>
            <a:pPr marL="285750" indent="-285750">
              <a:buFont typeface="Wingdings" panose="05000000000000000000" pitchFamily="2" charset="2"/>
              <a:buChar char="q"/>
            </a:pPr>
            <a:r>
              <a:rPr lang="en-IN" sz="1800" dirty="0">
                <a:solidFill>
                  <a:srgbClr val="000000"/>
                </a:solidFill>
                <a:effectLst/>
                <a:latin typeface="Arial" panose="020B0604020202020204" pitchFamily="34" charset="0"/>
                <a:ea typeface="Arial" panose="020B0604020202020204" pitchFamily="34" charset="0"/>
              </a:rPr>
              <a:t>Like its name suggests, a random forest is made up of numerous independent decision trees that work together as an ensemble. </a:t>
            </a:r>
          </a:p>
          <a:p>
            <a:pPr marL="285750" indent="-285750">
              <a:buFont typeface="Wingdings" panose="05000000000000000000" pitchFamily="2" charset="2"/>
              <a:buChar char="q"/>
            </a:pPr>
            <a:r>
              <a:rPr lang="en-IN" sz="1800" dirty="0">
                <a:solidFill>
                  <a:srgbClr val="000000"/>
                </a:solidFill>
                <a:effectLst/>
                <a:latin typeface="Arial" panose="020B0604020202020204" pitchFamily="34" charset="0"/>
                <a:ea typeface="Arial" panose="020B0604020202020204" pitchFamily="34" charset="0"/>
              </a:rPr>
              <a:t>Every </a:t>
            </a:r>
            <a:r>
              <a:rPr lang="en-IN" sz="1800" dirty="0" err="1">
                <a:solidFill>
                  <a:srgbClr val="000000"/>
                </a:solidFill>
                <a:effectLst/>
                <a:latin typeface="Arial" panose="020B0604020202020204" pitchFamily="34" charset="0"/>
                <a:ea typeface="Arial" panose="020B0604020202020204" pitchFamily="34" charset="0"/>
              </a:rPr>
              <a:t>every</a:t>
            </a:r>
            <a:r>
              <a:rPr lang="en-IN" sz="1800" dirty="0">
                <a:solidFill>
                  <a:srgbClr val="000000"/>
                </a:solidFill>
                <a:effectLst/>
                <a:latin typeface="Arial" panose="020B0604020202020204" pitchFamily="34" charset="0"/>
                <a:ea typeface="Arial" panose="020B0604020202020204" pitchFamily="34" charset="0"/>
              </a:rPr>
              <a:t> tree in the random forest spits out a class forecast, and the classification that receives the most votes becomes the prediction made by our model .</a:t>
            </a:r>
            <a:endParaRPr lang="en-IN" dirty="0"/>
          </a:p>
        </p:txBody>
      </p:sp>
      <p:sp>
        <p:nvSpPr>
          <p:cNvPr id="6" name="TextBox 5">
            <a:extLst>
              <a:ext uri="{FF2B5EF4-FFF2-40B4-BE49-F238E27FC236}">
                <a16:creationId xmlns:a16="http://schemas.microsoft.com/office/drawing/2014/main" id="{835F1622-46ED-9F27-4F01-88CAA3AC18DB}"/>
              </a:ext>
            </a:extLst>
          </p:cNvPr>
          <p:cNvSpPr txBox="1"/>
          <p:nvPr/>
        </p:nvSpPr>
        <p:spPr>
          <a:xfrm>
            <a:off x="2592924" y="3131994"/>
            <a:ext cx="5960444" cy="458780"/>
          </a:xfrm>
          <a:prstGeom prst="rect">
            <a:avLst/>
          </a:prstGeom>
          <a:noFill/>
        </p:spPr>
        <p:txBody>
          <a:bodyPr wrap="square">
            <a:spAutoFit/>
          </a:bodyPr>
          <a:lstStyle/>
          <a:p>
            <a:pPr>
              <a:lnSpc>
                <a:spcPct val="107000"/>
              </a:lnSpc>
              <a:spcAft>
                <a:spcPts val="1055"/>
              </a:spcAft>
            </a:pPr>
            <a:r>
              <a:rPr lang="en-IN" sz="2400" b="1" kern="100" dirty="0">
                <a:solidFill>
                  <a:schemeClr val="accent2">
                    <a:lumMod val="75000"/>
                  </a:schemeClr>
                </a:solidFill>
                <a:effectLst/>
                <a:latin typeface="Arial" panose="020B0604020202020204" pitchFamily="34" charset="0"/>
                <a:ea typeface="Arial" panose="020B0604020202020204" pitchFamily="34" charset="0"/>
              </a:rPr>
              <a:t>Ada Boost :</a:t>
            </a:r>
          </a:p>
        </p:txBody>
      </p:sp>
      <p:sp>
        <p:nvSpPr>
          <p:cNvPr id="8" name="TextBox 7">
            <a:extLst>
              <a:ext uri="{FF2B5EF4-FFF2-40B4-BE49-F238E27FC236}">
                <a16:creationId xmlns:a16="http://schemas.microsoft.com/office/drawing/2014/main" id="{8164D34D-E5F6-35DB-AC0D-38B7DFFFC143}"/>
              </a:ext>
            </a:extLst>
          </p:cNvPr>
          <p:cNvSpPr txBox="1"/>
          <p:nvPr/>
        </p:nvSpPr>
        <p:spPr>
          <a:xfrm>
            <a:off x="1424539" y="3667225"/>
            <a:ext cx="10260529" cy="2835520"/>
          </a:xfrm>
          <a:prstGeom prst="rect">
            <a:avLst/>
          </a:prstGeom>
          <a:noFill/>
        </p:spPr>
        <p:txBody>
          <a:bodyPr wrap="square">
            <a:spAutoFit/>
          </a:bodyPr>
          <a:lstStyle/>
          <a:p>
            <a:pPr marL="285750" marR="51435" indent="-285750" algn="just">
              <a:lnSpc>
                <a:spcPct val="111000"/>
              </a:lnSpc>
              <a:spcAft>
                <a:spcPts val="1240"/>
              </a:spcAft>
              <a:buFont typeface="Wingdings" panose="05000000000000000000" pitchFamily="2" charset="2"/>
              <a:buChar char="q"/>
            </a:pPr>
            <a:r>
              <a:rPr lang="en-IN" sz="1800" kern="100" dirty="0">
                <a:solidFill>
                  <a:srgbClr val="000000"/>
                </a:solidFill>
                <a:effectLst/>
                <a:latin typeface="Arial" panose="020B0604020202020204" pitchFamily="34" charset="0"/>
                <a:ea typeface="Arial" panose="020B0604020202020204" pitchFamily="34" charset="0"/>
              </a:rPr>
              <a:t>A highly well-liked boosting technique called AdaBoost (Adaptive Boosting) seeks to combine several weak classifiers into one powerful classifier. Yoav Freund and Robert </a:t>
            </a:r>
            <a:r>
              <a:rPr lang="en-IN" sz="1800" kern="100" dirty="0" err="1">
                <a:solidFill>
                  <a:srgbClr val="000000"/>
                </a:solidFill>
                <a:effectLst/>
                <a:latin typeface="Arial" panose="020B0604020202020204" pitchFamily="34" charset="0"/>
                <a:ea typeface="Arial" panose="020B0604020202020204" pitchFamily="34" charset="0"/>
              </a:rPr>
              <a:t>Schapire</a:t>
            </a:r>
            <a:r>
              <a:rPr lang="en-IN" sz="1800" kern="100" dirty="0">
                <a:solidFill>
                  <a:srgbClr val="000000"/>
                </a:solidFill>
                <a:effectLst/>
                <a:latin typeface="Arial" panose="020B0604020202020204" pitchFamily="34" charset="0"/>
                <a:ea typeface="Arial" panose="020B0604020202020204" pitchFamily="34" charset="0"/>
              </a:rPr>
              <a:t> wrote the first AdaBoost paper. </a:t>
            </a:r>
          </a:p>
          <a:p>
            <a:pPr marL="285750" marR="51435" indent="-285750" algn="just">
              <a:lnSpc>
                <a:spcPct val="111000"/>
              </a:lnSpc>
              <a:spcAft>
                <a:spcPts val="1240"/>
              </a:spcAft>
              <a:buFont typeface="Wingdings" panose="05000000000000000000" pitchFamily="2" charset="2"/>
              <a:buChar char="q"/>
            </a:pPr>
            <a:r>
              <a:rPr lang="en-IN" sz="1800" kern="100" dirty="0">
                <a:solidFill>
                  <a:srgbClr val="000000"/>
                </a:solidFill>
                <a:effectLst/>
                <a:latin typeface="Arial" panose="020B0604020202020204" pitchFamily="34" charset="0"/>
                <a:ea typeface="Arial" panose="020B0604020202020204" pitchFamily="34" charset="0"/>
              </a:rPr>
              <a:t>A single classifier might not be able to predict an object's class with sufficient accuracy, but by grouping several weak classifiers and having each one gradually learn from the incorrectly classified items of the others, we can create one such strong model. </a:t>
            </a:r>
          </a:p>
          <a:p>
            <a:pPr marL="285750" marR="51435" indent="-285750" algn="just">
              <a:lnSpc>
                <a:spcPct val="111000"/>
              </a:lnSpc>
              <a:spcAft>
                <a:spcPts val="1240"/>
              </a:spcAft>
              <a:buFont typeface="Wingdings" panose="05000000000000000000" pitchFamily="2" charset="2"/>
              <a:buChar char="q"/>
            </a:pPr>
            <a:r>
              <a:rPr lang="en-IN" sz="1800" kern="100" dirty="0">
                <a:solidFill>
                  <a:srgbClr val="000000"/>
                </a:solidFill>
                <a:effectLst/>
                <a:latin typeface="Arial" panose="020B0604020202020204" pitchFamily="34" charset="0"/>
                <a:ea typeface="Arial" panose="020B0604020202020204" pitchFamily="34" charset="0"/>
              </a:rPr>
              <a:t>The classifier given here could be any of your standard classifiers, including Logistic Regression, Decision Trees (which are frequently the default), and others. </a:t>
            </a:r>
          </a:p>
        </p:txBody>
      </p:sp>
    </p:spTree>
    <p:extLst>
      <p:ext uri="{BB962C8B-B14F-4D97-AF65-F5344CB8AC3E}">
        <p14:creationId xmlns:p14="http://schemas.microsoft.com/office/powerpoint/2010/main" val="1093341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8D73ED-4A36-71FA-378B-09C95B2AF370}"/>
              </a:ext>
            </a:extLst>
          </p:cNvPr>
          <p:cNvSpPr>
            <a:spLocks noGrp="1"/>
          </p:cNvSpPr>
          <p:nvPr>
            <p:ph type="subTitle" idx="1"/>
          </p:nvPr>
        </p:nvSpPr>
        <p:spPr>
          <a:xfrm>
            <a:off x="1295400" y="1232034"/>
            <a:ext cx="10043159" cy="5016363"/>
          </a:xfrm>
        </p:spPr>
        <p:txBody>
          <a:bodyPr vert="horz" lIns="91440" tIns="45720" rIns="91440" bIns="45720" rtlCol="0" anchor="t">
            <a:normAutofit/>
          </a:bodyPr>
          <a:lstStyle/>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The entire process uses a data engineering pipeline to guarantee flawless execution.</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To make sure the appropriate set of data is gathered for the problem statement, the five Vs of data are examined.</a:t>
            </a:r>
          </a:p>
          <a:p>
            <a:pPr marL="342900" indent="-342900" algn="l">
              <a:buFont typeface="Arial"/>
              <a:buChar char="•"/>
            </a:pPr>
            <a:r>
              <a:rPr lang="en-US" sz="1900" b="0" i="0" dirty="0">
                <a:solidFill>
                  <a:srgbClr val="0D0D0D"/>
                </a:solidFill>
                <a:effectLst/>
                <a:latin typeface="Arial" panose="020B0604020202020204" pitchFamily="34" charset="0"/>
                <a:cs typeface="Arial" panose="020B0604020202020204" pitchFamily="34" charset="0"/>
              </a:rPr>
              <a:t>Data preprocessing is conducted to eliminate any noise, bias, or outliers present in the dataset.</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For the Machine Learning model to comprehend, feature extraction is used to convert non-numeric and categorical variables.</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The dataset is used to create Random Forest Regression and Linear Regression models.</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Accuracy and error calculations are used to assess models.</a:t>
            </a:r>
          </a:p>
          <a:p>
            <a:pPr marL="342900" indent="-342900" algn="l">
              <a:buFont typeface="Arial"/>
              <a:buChar char="•"/>
            </a:pPr>
            <a:r>
              <a:rPr lang="en-US" sz="1900" dirty="0">
                <a:solidFill>
                  <a:schemeClr val="tx1">
                    <a:lumMod val="85000"/>
                    <a:lumOff val="15000"/>
                  </a:schemeClr>
                </a:solidFill>
                <a:latin typeface="Arial" panose="020B0604020202020204" pitchFamily="34" charset="0"/>
                <a:cs typeface="Arial" panose="020B0604020202020204" pitchFamily="34" charset="0"/>
              </a:rPr>
              <a:t>Models are implemented effectively.</a:t>
            </a:r>
          </a:p>
          <a:p>
            <a:pPr algn="l">
              <a:buFont typeface="Arial"/>
              <a:buChar char="•"/>
            </a:pPr>
            <a:endParaRPr lang="en-US" sz="1900" dirty="0">
              <a:solidFill>
                <a:schemeClr val="tx1">
                  <a:lumMod val="85000"/>
                  <a:lumOff val="15000"/>
                </a:schemeClr>
              </a:solidFill>
            </a:endParaRPr>
          </a:p>
        </p:txBody>
      </p:sp>
    </p:spTree>
    <p:extLst>
      <p:ext uri="{BB962C8B-B14F-4D97-AF65-F5344CB8AC3E}">
        <p14:creationId xmlns:p14="http://schemas.microsoft.com/office/powerpoint/2010/main" val="1782621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D863-F7F6-4654-6617-4A91FC504F04}"/>
              </a:ext>
            </a:extLst>
          </p:cNvPr>
          <p:cNvSpPr>
            <a:spLocks noGrp="1"/>
          </p:cNvSpPr>
          <p:nvPr>
            <p:ph type="title"/>
          </p:nvPr>
        </p:nvSpPr>
        <p:spPr>
          <a:xfrm>
            <a:off x="2592925" y="946778"/>
            <a:ext cx="8911687" cy="958222"/>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64E71A17-95F3-9564-F553-8243D8DFCE5B}"/>
              </a:ext>
            </a:extLst>
          </p:cNvPr>
          <p:cNvSpPr>
            <a:spLocks noGrp="1"/>
          </p:cNvSpPr>
          <p:nvPr>
            <p:ph idx="1"/>
          </p:nvPr>
        </p:nvSpPr>
        <p:spPr/>
        <p:txBody>
          <a:bodyPr>
            <a:normAutofit/>
          </a:bodyPr>
          <a:lstStyle/>
          <a:p>
            <a:r>
              <a:rPr lang="en-IN" kern="100" dirty="0">
                <a:solidFill>
                  <a:srgbClr val="000000"/>
                </a:solidFill>
                <a:effectLst/>
                <a:latin typeface="Arial" panose="020B0604020202020204" pitchFamily="34" charset="0"/>
                <a:ea typeface="Arial" panose="020B0604020202020204" pitchFamily="34" charset="0"/>
              </a:rPr>
              <a:t>By using flask we created an application which predicts whether an employee needs to take treatment or not </a:t>
            </a:r>
          </a:p>
          <a:p>
            <a:r>
              <a:rPr lang="en-US" dirty="0">
                <a:latin typeface="Arial" panose="020B0604020202020204" pitchFamily="34" charset="0"/>
                <a:cs typeface="Arial" panose="020B0604020202020204" pitchFamily="34" charset="0"/>
              </a:rPr>
              <a:t>The final conclusions of the project should be tailored to the specific context and needs of the organization, with a focus on actionable insights that can drive positive change and promote a healthier, more supportive work environment.</a:t>
            </a:r>
          </a:p>
        </p:txBody>
      </p:sp>
      <p:pic>
        <p:nvPicPr>
          <p:cNvPr id="5" name="Picture 4">
            <a:extLst>
              <a:ext uri="{FF2B5EF4-FFF2-40B4-BE49-F238E27FC236}">
                <a16:creationId xmlns:a16="http://schemas.microsoft.com/office/drawing/2014/main" id="{4F2380B1-D1C9-7494-151E-DBD7ED87146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08733" y="4211455"/>
            <a:ext cx="2304849" cy="2304849"/>
          </a:xfrm>
          <a:prstGeom prst="rect">
            <a:avLst/>
          </a:prstGeom>
        </p:spPr>
      </p:pic>
    </p:spTree>
    <p:extLst>
      <p:ext uri="{BB962C8B-B14F-4D97-AF65-F5344CB8AC3E}">
        <p14:creationId xmlns:p14="http://schemas.microsoft.com/office/powerpoint/2010/main" val="1290785368"/>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4CDBB0F-C885-D194-734D-72F8BC136BB1}"/>
              </a:ext>
            </a:extLst>
          </p:cNvPr>
          <p:cNvSpPr/>
          <p:nvPr/>
        </p:nvSpPr>
        <p:spPr>
          <a:xfrm>
            <a:off x="8735141" y="2408482"/>
            <a:ext cx="2161459" cy="680565"/>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77BBDDE3-64E1-3075-EE79-F34A632147E8}"/>
              </a:ext>
            </a:extLst>
          </p:cNvPr>
          <p:cNvSpPr/>
          <p:nvPr/>
        </p:nvSpPr>
        <p:spPr>
          <a:xfrm>
            <a:off x="5871883" y="2427134"/>
            <a:ext cx="2608730" cy="680565"/>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9F2F5EA2-4B9A-F07C-BC14-1372D6712721}"/>
              </a:ext>
            </a:extLst>
          </p:cNvPr>
          <p:cNvSpPr/>
          <p:nvPr/>
        </p:nvSpPr>
        <p:spPr>
          <a:xfrm>
            <a:off x="3455893" y="2427134"/>
            <a:ext cx="2124635" cy="680565"/>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2BEEAF20-B4CF-F202-87EA-8926263E3A51}"/>
              </a:ext>
            </a:extLst>
          </p:cNvPr>
          <p:cNvSpPr/>
          <p:nvPr/>
        </p:nvSpPr>
        <p:spPr>
          <a:xfrm>
            <a:off x="950259" y="2427134"/>
            <a:ext cx="2124635" cy="863794"/>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2</a:t>
            </a:fld>
            <a:endParaRPr lang="en-US" dirty="0"/>
          </a:p>
        </p:txBody>
      </p:sp>
      <p:pic>
        <p:nvPicPr>
          <p:cNvPr id="17" name="Graphic 16" descr="Group">
            <a:extLst>
              <a:ext uri="{FF2B5EF4-FFF2-40B4-BE49-F238E27FC236}">
                <a16:creationId xmlns:a16="http://schemas.microsoft.com/office/drawing/2014/main" id="{C1A49D9A-043A-99BB-3CDF-EAC5531A8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8189" y="188259"/>
            <a:ext cx="1689388" cy="1666009"/>
          </a:xfrm>
          <a:prstGeom prst="rect">
            <a:avLst/>
          </a:prstGeom>
        </p:spPr>
      </p:pic>
      <p:sp>
        <p:nvSpPr>
          <p:cNvPr id="18" name="TextBox 17">
            <a:extLst>
              <a:ext uri="{FF2B5EF4-FFF2-40B4-BE49-F238E27FC236}">
                <a16:creationId xmlns:a16="http://schemas.microsoft.com/office/drawing/2014/main" id="{C718097C-374E-A383-EAA8-519EDFA90535}"/>
              </a:ext>
            </a:extLst>
          </p:cNvPr>
          <p:cNvSpPr txBox="1"/>
          <p:nvPr/>
        </p:nvSpPr>
        <p:spPr>
          <a:xfrm>
            <a:off x="950259" y="2451778"/>
            <a:ext cx="2124635" cy="830997"/>
          </a:xfrm>
          <a:prstGeom prst="rect">
            <a:avLst/>
          </a:prstGeom>
          <a:noFill/>
        </p:spPr>
        <p:txBody>
          <a:bodyPr wrap="square" rtlCol="0">
            <a:spAutoFit/>
          </a:bodyPr>
          <a:lstStyle/>
          <a:p>
            <a:r>
              <a:rPr lang="en-IN" sz="2400" b="1" dirty="0"/>
              <a:t>  Venkata            Susmitha</a:t>
            </a:r>
          </a:p>
        </p:txBody>
      </p:sp>
      <p:sp>
        <p:nvSpPr>
          <p:cNvPr id="19" name="Double Bracket 18">
            <a:extLst>
              <a:ext uri="{FF2B5EF4-FFF2-40B4-BE49-F238E27FC236}">
                <a16:creationId xmlns:a16="http://schemas.microsoft.com/office/drawing/2014/main" id="{697EC878-C848-D8D0-6D7F-B4CC13F7DA12}"/>
              </a:ext>
            </a:extLst>
          </p:cNvPr>
          <p:cNvSpPr/>
          <p:nvPr/>
        </p:nvSpPr>
        <p:spPr>
          <a:xfrm>
            <a:off x="950259" y="3591254"/>
            <a:ext cx="2124635" cy="9144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3B9E5471-5CB1-5ABF-2C11-A2962EEAA9C4}"/>
              </a:ext>
            </a:extLst>
          </p:cNvPr>
          <p:cNvSpPr txBox="1"/>
          <p:nvPr/>
        </p:nvSpPr>
        <p:spPr>
          <a:xfrm>
            <a:off x="3890684" y="2483198"/>
            <a:ext cx="2339788" cy="461665"/>
          </a:xfrm>
          <a:prstGeom prst="rect">
            <a:avLst/>
          </a:prstGeom>
          <a:noFill/>
        </p:spPr>
        <p:txBody>
          <a:bodyPr wrap="square" rtlCol="0">
            <a:spAutoFit/>
          </a:bodyPr>
          <a:lstStyle/>
          <a:p>
            <a:r>
              <a:rPr lang="en-IN" sz="2400" b="1" dirty="0"/>
              <a:t>Rohith</a:t>
            </a:r>
          </a:p>
        </p:txBody>
      </p:sp>
      <p:sp>
        <p:nvSpPr>
          <p:cNvPr id="21" name="Double Bracket 20">
            <a:extLst>
              <a:ext uri="{FF2B5EF4-FFF2-40B4-BE49-F238E27FC236}">
                <a16:creationId xmlns:a16="http://schemas.microsoft.com/office/drawing/2014/main" id="{2A1202C5-245E-C83C-AA76-D7E4B670CE10}"/>
              </a:ext>
            </a:extLst>
          </p:cNvPr>
          <p:cNvSpPr/>
          <p:nvPr/>
        </p:nvSpPr>
        <p:spPr>
          <a:xfrm>
            <a:off x="3765176" y="3552530"/>
            <a:ext cx="1631576" cy="9144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TextBox 21">
            <a:extLst>
              <a:ext uri="{FF2B5EF4-FFF2-40B4-BE49-F238E27FC236}">
                <a16:creationId xmlns:a16="http://schemas.microsoft.com/office/drawing/2014/main" id="{3944B975-3267-22EC-3A54-8384C65A01B7}"/>
              </a:ext>
            </a:extLst>
          </p:cNvPr>
          <p:cNvSpPr txBox="1"/>
          <p:nvPr/>
        </p:nvSpPr>
        <p:spPr>
          <a:xfrm>
            <a:off x="5764810" y="2517931"/>
            <a:ext cx="3092824" cy="461665"/>
          </a:xfrm>
          <a:prstGeom prst="rect">
            <a:avLst/>
          </a:prstGeom>
          <a:noFill/>
        </p:spPr>
        <p:txBody>
          <a:bodyPr wrap="square" rtlCol="0">
            <a:spAutoFit/>
          </a:bodyPr>
          <a:lstStyle/>
          <a:p>
            <a:r>
              <a:rPr lang="en-IN" sz="2400" b="1" i="0" dirty="0">
                <a:solidFill>
                  <a:srgbClr val="000000"/>
                </a:solidFill>
                <a:effectLst/>
                <a:latin typeface="Aptos Narrow" panose="020B0004020202020204" pitchFamily="34" charset="0"/>
              </a:rPr>
              <a:t>  </a:t>
            </a:r>
            <a:r>
              <a:rPr lang="en-IN" sz="2400" b="1" i="0" dirty="0" err="1">
                <a:solidFill>
                  <a:srgbClr val="000000"/>
                </a:solidFill>
                <a:effectLst/>
                <a:latin typeface="Aptos Narrow" panose="020B0004020202020204" pitchFamily="34" charset="0"/>
              </a:rPr>
              <a:t>Akhila</a:t>
            </a:r>
            <a:r>
              <a:rPr lang="en-IN" sz="2400" b="0" i="0" dirty="0">
                <a:solidFill>
                  <a:srgbClr val="000000"/>
                </a:solidFill>
                <a:effectLst/>
                <a:latin typeface="Aptos Narrow" panose="020B0004020202020204" pitchFamily="34" charset="0"/>
              </a:rPr>
              <a:t> </a:t>
            </a:r>
            <a:r>
              <a:rPr lang="en-IN" sz="2400" b="1" dirty="0"/>
              <a:t> </a:t>
            </a:r>
            <a:r>
              <a:rPr lang="en-IN" sz="2400" b="1" dirty="0" err="1"/>
              <a:t>Immanni</a:t>
            </a:r>
            <a:endParaRPr lang="en-IN" sz="2400" b="1" dirty="0"/>
          </a:p>
        </p:txBody>
      </p:sp>
      <p:sp>
        <p:nvSpPr>
          <p:cNvPr id="23" name="Double Bracket 22">
            <a:extLst>
              <a:ext uri="{FF2B5EF4-FFF2-40B4-BE49-F238E27FC236}">
                <a16:creationId xmlns:a16="http://schemas.microsoft.com/office/drawing/2014/main" id="{5C76DBEC-46FD-E73E-7119-FBE488F450B6}"/>
              </a:ext>
            </a:extLst>
          </p:cNvPr>
          <p:cNvSpPr/>
          <p:nvPr/>
        </p:nvSpPr>
        <p:spPr>
          <a:xfrm>
            <a:off x="6338054" y="3506526"/>
            <a:ext cx="1631576" cy="9144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TextBox 23">
            <a:extLst>
              <a:ext uri="{FF2B5EF4-FFF2-40B4-BE49-F238E27FC236}">
                <a16:creationId xmlns:a16="http://schemas.microsoft.com/office/drawing/2014/main" id="{00A67597-386B-3C92-3D6C-4C42AE3EDAE8}"/>
              </a:ext>
            </a:extLst>
          </p:cNvPr>
          <p:cNvSpPr txBox="1"/>
          <p:nvPr/>
        </p:nvSpPr>
        <p:spPr>
          <a:xfrm>
            <a:off x="8919423" y="2498104"/>
            <a:ext cx="2438400" cy="461665"/>
          </a:xfrm>
          <a:prstGeom prst="rect">
            <a:avLst/>
          </a:prstGeom>
          <a:noFill/>
        </p:spPr>
        <p:txBody>
          <a:bodyPr wrap="square" rtlCol="0">
            <a:spAutoFit/>
          </a:bodyPr>
          <a:lstStyle/>
          <a:p>
            <a:r>
              <a:rPr lang="en-IN" sz="2400" b="1" dirty="0"/>
              <a:t>Mahesh</a:t>
            </a:r>
          </a:p>
        </p:txBody>
      </p:sp>
      <p:sp>
        <p:nvSpPr>
          <p:cNvPr id="25" name="Double Bracket 24">
            <a:extLst>
              <a:ext uri="{FF2B5EF4-FFF2-40B4-BE49-F238E27FC236}">
                <a16:creationId xmlns:a16="http://schemas.microsoft.com/office/drawing/2014/main" id="{F467CE7D-D542-C334-D288-C0466EA11DE0}"/>
              </a:ext>
            </a:extLst>
          </p:cNvPr>
          <p:cNvSpPr/>
          <p:nvPr/>
        </p:nvSpPr>
        <p:spPr>
          <a:xfrm>
            <a:off x="8695768" y="3429000"/>
            <a:ext cx="1998161" cy="9144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48F97E1A-40D9-87E6-157D-F933FBFC39A1}"/>
              </a:ext>
            </a:extLst>
          </p:cNvPr>
          <p:cNvSpPr txBox="1"/>
          <p:nvPr/>
        </p:nvSpPr>
        <p:spPr>
          <a:xfrm>
            <a:off x="1335739" y="3511008"/>
            <a:ext cx="1739155" cy="646331"/>
          </a:xfrm>
          <a:prstGeom prst="rect">
            <a:avLst/>
          </a:prstGeom>
          <a:noFill/>
        </p:spPr>
        <p:txBody>
          <a:bodyPr wrap="square">
            <a:spAutoFit/>
          </a:bodyPr>
          <a:lstStyle/>
          <a:p>
            <a:endParaRPr lang="en-US" sz="1800" dirty="0"/>
          </a:p>
          <a:p>
            <a:r>
              <a:rPr lang="en-US" sz="1800" dirty="0"/>
              <a:t>Data Analyst</a:t>
            </a:r>
          </a:p>
        </p:txBody>
      </p:sp>
      <p:sp>
        <p:nvSpPr>
          <p:cNvPr id="32" name="TextBox 31">
            <a:extLst>
              <a:ext uri="{FF2B5EF4-FFF2-40B4-BE49-F238E27FC236}">
                <a16:creationId xmlns:a16="http://schemas.microsoft.com/office/drawing/2014/main" id="{F03D7456-1429-0440-2885-86740C93017A}"/>
              </a:ext>
            </a:extLst>
          </p:cNvPr>
          <p:cNvSpPr txBox="1"/>
          <p:nvPr/>
        </p:nvSpPr>
        <p:spPr>
          <a:xfrm>
            <a:off x="6338054" y="3750301"/>
            <a:ext cx="1443318" cy="338554"/>
          </a:xfrm>
          <a:prstGeom prst="rect">
            <a:avLst/>
          </a:prstGeom>
          <a:noFill/>
        </p:spPr>
        <p:txBody>
          <a:bodyPr wrap="square" rtlCol="0">
            <a:spAutoFit/>
          </a:bodyPr>
          <a:lstStyle/>
          <a:p>
            <a:r>
              <a:rPr lang="en-IN" sz="1600" dirty="0"/>
              <a:t>  Data Scientist</a:t>
            </a:r>
          </a:p>
        </p:txBody>
      </p:sp>
      <p:sp>
        <p:nvSpPr>
          <p:cNvPr id="33" name="TextBox 32">
            <a:extLst>
              <a:ext uri="{FF2B5EF4-FFF2-40B4-BE49-F238E27FC236}">
                <a16:creationId xmlns:a16="http://schemas.microsoft.com/office/drawing/2014/main" id="{9F717F26-5D9B-D8DB-F20E-BDB04DC36EDB}"/>
              </a:ext>
            </a:extLst>
          </p:cNvPr>
          <p:cNvSpPr txBox="1"/>
          <p:nvPr/>
        </p:nvSpPr>
        <p:spPr>
          <a:xfrm>
            <a:off x="3765176" y="3541786"/>
            <a:ext cx="1506070" cy="584775"/>
          </a:xfrm>
          <a:prstGeom prst="rect">
            <a:avLst/>
          </a:prstGeom>
          <a:noFill/>
        </p:spPr>
        <p:txBody>
          <a:bodyPr wrap="square" rtlCol="0">
            <a:spAutoFit/>
          </a:bodyPr>
          <a:lstStyle/>
          <a:p>
            <a:endParaRPr lang="en-IN" sz="1600" dirty="0"/>
          </a:p>
          <a:p>
            <a:r>
              <a:rPr lang="en-IN" sz="1600" dirty="0"/>
              <a:t>  Data Engineer </a:t>
            </a:r>
          </a:p>
        </p:txBody>
      </p:sp>
      <p:sp>
        <p:nvSpPr>
          <p:cNvPr id="35" name="TextBox 34">
            <a:extLst>
              <a:ext uri="{FF2B5EF4-FFF2-40B4-BE49-F238E27FC236}">
                <a16:creationId xmlns:a16="http://schemas.microsoft.com/office/drawing/2014/main" id="{FFE73074-8750-B97C-999B-BB942B527FE4}"/>
              </a:ext>
            </a:extLst>
          </p:cNvPr>
          <p:cNvSpPr txBox="1"/>
          <p:nvPr/>
        </p:nvSpPr>
        <p:spPr>
          <a:xfrm>
            <a:off x="8910918" y="3655753"/>
            <a:ext cx="1855694" cy="338554"/>
          </a:xfrm>
          <a:prstGeom prst="rect">
            <a:avLst/>
          </a:prstGeom>
          <a:noFill/>
        </p:spPr>
        <p:txBody>
          <a:bodyPr wrap="square" rtlCol="0">
            <a:spAutoFit/>
          </a:bodyPr>
          <a:lstStyle/>
          <a:p>
            <a:r>
              <a:rPr lang="en-IN" sz="1600" dirty="0"/>
              <a:t>Data Visualization</a:t>
            </a:r>
          </a:p>
        </p:txBody>
      </p:sp>
      <p:sp>
        <p:nvSpPr>
          <p:cNvPr id="36" name="Rectangle 35">
            <a:extLst>
              <a:ext uri="{FF2B5EF4-FFF2-40B4-BE49-F238E27FC236}">
                <a16:creationId xmlns:a16="http://schemas.microsoft.com/office/drawing/2014/main" id="{A5DE82AE-BDB9-E7F7-70FB-360F83BE11F5}"/>
              </a:ext>
            </a:extLst>
          </p:cNvPr>
          <p:cNvSpPr/>
          <p:nvPr/>
        </p:nvSpPr>
        <p:spPr>
          <a:xfrm>
            <a:off x="4782210" y="637693"/>
            <a:ext cx="4150660" cy="80682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 </a:t>
            </a:r>
            <a:r>
              <a:rPr lang="en-IN" sz="3600" b="1" dirty="0">
                <a:solidFill>
                  <a:schemeClr val="tx1"/>
                </a:solidFill>
                <a:latin typeface="Times New Roman" panose="02020603050405020304" pitchFamily="18" charset="0"/>
                <a:cs typeface="Times New Roman" panose="02020603050405020304" pitchFamily="18" charset="0"/>
              </a:rPr>
              <a:t>OUR TEAM </a:t>
            </a:r>
          </a:p>
        </p:txBody>
      </p:sp>
      <p:sp>
        <p:nvSpPr>
          <p:cNvPr id="42" name="TextBox 41">
            <a:extLst>
              <a:ext uri="{FF2B5EF4-FFF2-40B4-BE49-F238E27FC236}">
                <a16:creationId xmlns:a16="http://schemas.microsoft.com/office/drawing/2014/main" id="{1B558F85-8450-487B-77C5-477E002517D9}"/>
              </a:ext>
            </a:extLst>
          </p:cNvPr>
          <p:cNvSpPr txBox="1"/>
          <p:nvPr/>
        </p:nvSpPr>
        <p:spPr>
          <a:xfrm>
            <a:off x="678926" y="5127812"/>
            <a:ext cx="5742194" cy="369332"/>
          </a:xfrm>
          <a:prstGeom prst="rect">
            <a:avLst/>
          </a:prstGeom>
          <a:noFill/>
        </p:spPr>
        <p:txBody>
          <a:bodyPr wrap="square" rtlCol="0">
            <a:spAutoFit/>
          </a:bodyPr>
          <a:lstStyle/>
          <a:p>
            <a:r>
              <a:rPr lang="en-IN" dirty="0" err="1"/>
              <a:t>Github</a:t>
            </a:r>
            <a:r>
              <a:rPr lang="en-IN" dirty="0"/>
              <a:t> link:  https://github.com/VDUGG2/DIistributed</a:t>
            </a:r>
          </a:p>
        </p:txBody>
      </p:sp>
    </p:spTree>
    <p:extLst>
      <p:ext uri="{BB962C8B-B14F-4D97-AF65-F5344CB8AC3E}">
        <p14:creationId xmlns:p14="http://schemas.microsoft.com/office/powerpoint/2010/main" val="2567017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3AA8-0835-7B8C-098B-61A093625794}"/>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r>
              <a:rPr lang="en-US" sz="4400" dirty="0"/>
              <a:t>References</a:t>
            </a:r>
          </a:p>
        </p:txBody>
      </p:sp>
      <p:sp>
        <p:nvSpPr>
          <p:cNvPr id="3" name="Subtitle 2">
            <a:extLst>
              <a:ext uri="{FF2B5EF4-FFF2-40B4-BE49-F238E27FC236}">
                <a16:creationId xmlns:a16="http://schemas.microsoft.com/office/drawing/2014/main" id="{FE5C5F92-CC0B-F10A-6266-43C48B0F63DD}"/>
              </a:ext>
            </a:extLst>
          </p:cNvPr>
          <p:cNvSpPr>
            <a:spLocks noGrp="1"/>
          </p:cNvSpPr>
          <p:nvPr>
            <p:ph type="subTitle" idx="1"/>
          </p:nvPr>
        </p:nvSpPr>
        <p:spPr>
          <a:xfrm>
            <a:off x="1295401" y="2556932"/>
            <a:ext cx="9601196" cy="3318936"/>
          </a:xfrm>
        </p:spPr>
        <p:txBody>
          <a:bodyPr vert="horz" lIns="91440" tIns="45720" rIns="91440" bIns="45720" rtlCol="0" anchor="t">
            <a:normAutofit/>
          </a:bodyPr>
          <a:lstStyle/>
          <a:p>
            <a:pPr marL="285750" marR="57150" indent="-285750" algn="l">
              <a:lnSpc>
                <a:spcPct val="111000"/>
              </a:lnSpc>
              <a:spcAft>
                <a:spcPts val="40"/>
              </a:spcAft>
              <a:buFont typeface="Arial" panose="020B0604020202020204" pitchFamily="34" charset="0"/>
              <a:buChar char="•"/>
            </a:pPr>
            <a:r>
              <a:rPr lang="en-IN" sz="1800" u="sng" kern="100" dirty="0">
                <a:solidFill>
                  <a:schemeClr val="tx1"/>
                </a:solidFill>
                <a:effectLst/>
                <a:uFill>
                  <a:solidFill>
                    <a:srgbClr val="1155CC"/>
                  </a:solidFill>
                </a:uFill>
                <a:latin typeface="Arial" panose="020B0604020202020204" pitchFamily="34" charset="0"/>
                <a:ea typeface="Arial" panose="020B0604020202020204" pitchFamily="34" charset="0"/>
              </a:rPr>
              <a:t>https://www.kaggle.com/code/aditimulye/mental-health-at-workplace</a:t>
            </a:r>
            <a:r>
              <a:rPr lang="en-IN" sz="1800" kern="100" dirty="0">
                <a:solidFill>
                  <a:schemeClr val="tx1"/>
                </a:solidFill>
                <a:effectLst/>
                <a:latin typeface="Arial" panose="020B0604020202020204" pitchFamily="34" charset="0"/>
                <a:ea typeface="Arial" panose="020B0604020202020204" pitchFamily="34" charset="0"/>
              </a:rPr>
              <a:t> </a:t>
            </a:r>
          </a:p>
          <a:p>
            <a:pPr algn="l">
              <a:buFont typeface="Arial"/>
              <a:buChar char="•"/>
            </a:pPr>
            <a:r>
              <a:rPr lang="en-US" dirty="0">
                <a:solidFill>
                  <a:schemeClr val="tx1">
                    <a:lumMod val="85000"/>
                    <a:lumOff val="15000"/>
                  </a:schemeClr>
                </a:solidFill>
              </a:rPr>
              <a:t>    https://github.com/VDUGG2/DIistributed</a:t>
            </a:r>
          </a:p>
        </p:txBody>
      </p:sp>
      <p:pic>
        <p:nvPicPr>
          <p:cNvPr id="8" name="Picture 7">
            <a:extLst>
              <a:ext uri="{FF2B5EF4-FFF2-40B4-BE49-F238E27FC236}">
                <a16:creationId xmlns:a16="http://schemas.microsoft.com/office/drawing/2014/main" id="{363F1E36-8A6A-AEAD-49D3-C6EE94D44AD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09760" y="595964"/>
            <a:ext cx="2136808" cy="2136808"/>
          </a:xfrm>
          <a:prstGeom prst="rect">
            <a:avLst/>
          </a:prstGeom>
        </p:spPr>
      </p:pic>
    </p:spTree>
    <p:extLst>
      <p:ext uri="{BB962C8B-B14F-4D97-AF65-F5344CB8AC3E}">
        <p14:creationId xmlns:p14="http://schemas.microsoft.com/office/powerpoint/2010/main" val="2302837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FDA7D4-9E48-406C-DC0D-07B78530D602}"/>
              </a:ext>
            </a:extLst>
          </p:cNvPr>
          <p:cNvSpPr>
            <a:spLocks noGrp="1"/>
          </p:cNvSpPr>
          <p:nvPr>
            <p:ph type="ctrTitle"/>
          </p:nvPr>
        </p:nvSpPr>
        <p:spPr>
          <a:xfrm>
            <a:off x="7858483" y="976314"/>
            <a:ext cx="3578375" cy="2480730"/>
          </a:xfrm>
        </p:spPr>
        <p:txBody>
          <a:bodyPr>
            <a:normAutofit/>
          </a:bodyPr>
          <a:lstStyle/>
          <a:p>
            <a:pPr algn="l"/>
            <a:br>
              <a:rPr lang="en-US" sz="1800" dirty="0">
                <a:solidFill>
                  <a:srgbClr val="000000"/>
                </a:solidFill>
              </a:rPr>
            </a:br>
            <a:endParaRPr lang="en-US" sz="3200" dirty="0">
              <a:solidFill>
                <a:srgbClr val="262626"/>
              </a:solidFill>
            </a:endParaRPr>
          </a:p>
        </p:txBody>
      </p:sp>
      <p:pic>
        <p:nvPicPr>
          <p:cNvPr id="3" name="Picture 2">
            <a:extLst>
              <a:ext uri="{FF2B5EF4-FFF2-40B4-BE49-F238E27FC236}">
                <a16:creationId xmlns:a16="http://schemas.microsoft.com/office/drawing/2014/main" id="{FF7ADE06-9B33-B2AA-11AA-66AF289181E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31445" y="1600541"/>
            <a:ext cx="7093818" cy="4001361"/>
          </a:xfrm>
          <a:prstGeom prst="rect">
            <a:avLst/>
          </a:prstGeom>
        </p:spPr>
      </p:pic>
    </p:spTree>
    <p:extLst>
      <p:ext uri="{BB962C8B-B14F-4D97-AF65-F5344CB8AC3E}">
        <p14:creationId xmlns:p14="http://schemas.microsoft.com/office/powerpoint/2010/main" val="177070885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6325-785D-2139-8369-145FF511753A}"/>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sz="4400" dirty="0"/>
              <a:t>INTRODUCTION</a:t>
            </a:r>
          </a:p>
        </p:txBody>
      </p:sp>
      <p:sp>
        <p:nvSpPr>
          <p:cNvPr id="3" name="Content Placeholder 2">
            <a:extLst>
              <a:ext uri="{FF2B5EF4-FFF2-40B4-BE49-F238E27FC236}">
                <a16:creationId xmlns:a16="http://schemas.microsoft.com/office/drawing/2014/main" id="{B5336FFD-1C2B-C24D-3223-CB03559CD528}"/>
              </a:ext>
            </a:extLst>
          </p:cNvPr>
          <p:cNvSpPr>
            <a:spLocks noGrp="1"/>
          </p:cNvSpPr>
          <p:nvPr>
            <p:ph idx="1"/>
          </p:nvPr>
        </p:nvSpPr>
        <p:spPr>
          <a:xfrm>
            <a:off x="777240" y="2556931"/>
            <a:ext cx="7187148" cy="3528907"/>
          </a:xfrm>
        </p:spPr>
        <p:txBody>
          <a:bodyPr vert="horz" lIns="91440" tIns="45720" rIns="91440" bIns="45720" rtlCol="0" anchor="t">
            <a:normAutofit/>
          </a:bodyPr>
          <a:lstStyle/>
          <a:p>
            <a:pPr marL="0" indent="0">
              <a:lnSpc>
                <a:spcPct val="90000"/>
              </a:lnSpc>
            </a:pPr>
            <a:r>
              <a:rPr lang="en-US" sz="2000" dirty="0"/>
              <a:t>In this Project, we will try to understand the factors that are contributing to the mental health of a person.</a:t>
            </a:r>
          </a:p>
          <a:p>
            <a:pPr marL="0" indent="0">
              <a:lnSpc>
                <a:spcPct val="90000"/>
              </a:lnSpc>
            </a:pPr>
            <a:r>
              <a:rPr lang="en-US" sz="2000" dirty="0"/>
              <a:t> The dataset used in this project is from Kaggle which is extracted from a 2014 survey that measures attitudes toward mental health and the frequency of mental health disorders in the workplace. </a:t>
            </a:r>
          </a:p>
          <a:p>
            <a:pPr marL="0" indent="0">
              <a:lnSpc>
                <a:spcPct val="90000"/>
              </a:lnSpc>
            </a:pPr>
            <a:r>
              <a:rPr lang="en-US" sz="2000" dirty="0"/>
              <a:t>From this project, we get to understand mental health in the workplace in a systematic manner.</a:t>
            </a:r>
          </a:p>
          <a:p>
            <a:pPr marL="0" indent="0">
              <a:lnSpc>
                <a:spcPct val="90000"/>
              </a:lnSpc>
            </a:pPr>
            <a:r>
              <a:rPr lang="en-US" sz="2000" dirty="0"/>
              <a:t> All the files are stored in this </a:t>
            </a:r>
            <a:r>
              <a:rPr lang="en-US" sz="2000" dirty="0" err="1"/>
              <a:t>Github</a:t>
            </a:r>
            <a:r>
              <a:rPr lang="en-US" sz="2000" dirty="0"/>
              <a:t> Repository. </a:t>
            </a:r>
            <a:endParaRPr lang="en-US" sz="1900"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4CFED4A-D7F7-278E-CCE9-233EF839A3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199" r="13199"/>
          <a:stretch/>
        </p:blipFill>
        <p:spPr>
          <a:xfrm>
            <a:off x="8160280" y="2705206"/>
            <a:ext cx="3080814" cy="27806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816696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501E-B0E2-ED1D-27B9-4322F7F3359A}"/>
              </a:ext>
            </a:extLst>
          </p:cNvPr>
          <p:cNvSpPr>
            <a:spLocks noGrp="1"/>
          </p:cNvSpPr>
          <p:nvPr>
            <p:ph type="title"/>
          </p:nvPr>
        </p:nvSpPr>
        <p:spPr/>
        <p:txBody>
          <a:bodyPr/>
          <a:lstStyle/>
          <a:p>
            <a:r>
              <a:rPr lang="en-US" b="1" dirty="0"/>
              <a:t>Methods</a:t>
            </a:r>
          </a:p>
        </p:txBody>
      </p:sp>
      <p:sp>
        <p:nvSpPr>
          <p:cNvPr id="3" name="Content Placeholder 2">
            <a:extLst>
              <a:ext uri="{FF2B5EF4-FFF2-40B4-BE49-F238E27FC236}">
                <a16:creationId xmlns:a16="http://schemas.microsoft.com/office/drawing/2014/main" id="{05698A68-E25C-93FF-98DC-85F1368CFCB4}"/>
              </a:ext>
            </a:extLst>
          </p:cNvPr>
          <p:cNvSpPr>
            <a:spLocks noGrp="1"/>
          </p:cNvSpPr>
          <p:nvPr>
            <p:ph idx="1"/>
          </p:nvPr>
        </p:nvSpPr>
        <p:spPr/>
        <p:txBody>
          <a:bodyPr>
            <a:normAutofit/>
          </a:bodyPr>
          <a:lstStyle/>
          <a:p>
            <a:pPr marL="0" indent="0">
              <a:lnSpc>
                <a:spcPct val="90000"/>
              </a:lnSpc>
            </a:pPr>
            <a:r>
              <a:rPr lang="en-US" dirty="0"/>
              <a:t>Topics in CRISP-DM Method (Cross Industry Standard Process)</a:t>
            </a:r>
          </a:p>
          <a:p>
            <a:pPr marL="0" indent="0">
              <a:lnSpc>
                <a:spcPct val="90000"/>
              </a:lnSpc>
            </a:pPr>
            <a:r>
              <a:rPr lang="en-US" dirty="0"/>
              <a:t> </a:t>
            </a:r>
            <a:r>
              <a:rPr lang="en-US" sz="2000" b="1" dirty="0"/>
              <a:t>Iteration 1: </a:t>
            </a:r>
          </a:p>
          <a:p>
            <a:pPr marL="0" indent="0">
              <a:lnSpc>
                <a:spcPct val="90000"/>
              </a:lnSpc>
              <a:buNone/>
            </a:pPr>
            <a:r>
              <a:rPr lang="en-US" dirty="0"/>
              <a:t>   The process involved during the first iteration are: </a:t>
            </a:r>
          </a:p>
          <a:p>
            <a:pPr marL="0" indent="0">
              <a:lnSpc>
                <a:spcPct val="90000"/>
              </a:lnSpc>
              <a:buNone/>
            </a:pPr>
            <a:r>
              <a:rPr lang="en-US" dirty="0"/>
              <a:t>    1. Business Understanding </a:t>
            </a:r>
          </a:p>
          <a:p>
            <a:pPr marL="0" indent="0">
              <a:lnSpc>
                <a:spcPct val="90000"/>
              </a:lnSpc>
              <a:buNone/>
            </a:pPr>
            <a:r>
              <a:rPr lang="en-US" dirty="0"/>
              <a:t>    2. Data Understanding </a:t>
            </a:r>
          </a:p>
          <a:p>
            <a:pPr marL="0" indent="0">
              <a:lnSpc>
                <a:spcPct val="90000"/>
              </a:lnSpc>
              <a:buNone/>
            </a:pPr>
            <a:r>
              <a:rPr lang="en-US" dirty="0"/>
              <a:t>    3. Data Preparation </a:t>
            </a:r>
          </a:p>
          <a:p>
            <a:pPr marL="0" indent="0">
              <a:lnSpc>
                <a:spcPct val="90000"/>
              </a:lnSpc>
              <a:buNone/>
            </a:pPr>
            <a:r>
              <a:rPr lang="en-US" dirty="0"/>
              <a:t>    4. Modeling </a:t>
            </a:r>
          </a:p>
          <a:p>
            <a:pPr marL="0" indent="0">
              <a:lnSpc>
                <a:spcPct val="90000"/>
              </a:lnSpc>
              <a:buNone/>
            </a:pPr>
            <a:r>
              <a:rPr lang="en-US" dirty="0"/>
              <a:t>     5. Evaluation and</a:t>
            </a:r>
          </a:p>
          <a:p>
            <a:pPr marL="0" indent="0">
              <a:lnSpc>
                <a:spcPct val="90000"/>
              </a:lnSpc>
              <a:buNone/>
            </a:pPr>
            <a:r>
              <a:rPr lang="en-US" dirty="0"/>
              <a:t>     6.  Deployment </a:t>
            </a:r>
          </a:p>
        </p:txBody>
      </p:sp>
      <p:pic>
        <p:nvPicPr>
          <p:cNvPr id="4" name="Picture 3">
            <a:extLst>
              <a:ext uri="{FF2B5EF4-FFF2-40B4-BE49-F238E27FC236}">
                <a16:creationId xmlns:a16="http://schemas.microsoft.com/office/drawing/2014/main" id="{CBA44D12-571B-EF2A-C00E-F3BB3345232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991023" y="132095"/>
            <a:ext cx="1771049" cy="1629366"/>
          </a:xfrm>
          <a:prstGeom prst="rect">
            <a:avLst/>
          </a:prstGeom>
        </p:spPr>
      </p:pic>
    </p:spTree>
    <p:extLst>
      <p:ext uri="{BB962C8B-B14F-4D97-AF65-F5344CB8AC3E}">
        <p14:creationId xmlns:p14="http://schemas.microsoft.com/office/powerpoint/2010/main" val="297638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8388-55C0-69D2-410D-E15A5FBDFF05}"/>
              </a:ext>
            </a:extLst>
          </p:cNvPr>
          <p:cNvSpPr>
            <a:spLocks noGrp="1"/>
          </p:cNvSpPr>
          <p:nvPr>
            <p:ph type="title"/>
          </p:nvPr>
        </p:nvSpPr>
        <p:spPr>
          <a:xfrm>
            <a:off x="1857676" y="981776"/>
            <a:ext cx="9646936" cy="4610501"/>
          </a:xfrm>
        </p:spPr>
        <p:txBody>
          <a:bodyPr>
            <a:normAutofit/>
          </a:bodyPr>
          <a:lstStyle/>
          <a:p>
            <a:r>
              <a:rPr lang="en-US" sz="2400" b="1" dirty="0">
                <a:solidFill>
                  <a:schemeClr val="tx1"/>
                </a:solidFill>
              </a:rPr>
              <a:t>Iteration 2: </a:t>
            </a:r>
            <a:br>
              <a:rPr lang="en-US" sz="2400" b="1" dirty="0">
                <a:solidFill>
                  <a:schemeClr val="tx1"/>
                </a:solidFill>
              </a:rPr>
            </a:br>
            <a:br>
              <a:rPr lang="en-US" sz="2400" b="1" dirty="0">
                <a:solidFill>
                  <a:schemeClr val="tx1"/>
                </a:solidFill>
              </a:rPr>
            </a:br>
            <a:r>
              <a:rPr lang="en-US" sz="1800" dirty="0">
                <a:solidFill>
                  <a:schemeClr val="tx1"/>
                </a:solidFill>
              </a:rPr>
              <a:t>Goal Redefinition </a:t>
            </a:r>
            <a:br>
              <a:rPr lang="en-US" sz="1800" dirty="0">
                <a:solidFill>
                  <a:schemeClr val="tx1"/>
                </a:solidFill>
              </a:rPr>
            </a:br>
            <a:r>
              <a:rPr lang="en-US" sz="1800" dirty="0">
                <a:solidFill>
                  <a:schemeClr val="tx1"/>
                </a:solidFill>
              </a:rPr>
              <a:t>1. Data Understanding </a:t>
            </a:r>
            <a:br>
              <a:rPr lang="en-US" sz="1800" dirty="0">
                <a:solidFill>
                  <a:schemeClr val="tx1"/>
                </a:solidFill>
              </a:rPr>
            </a:br>
            <a:r>
              <a:rPr lang="en-US" sz="1800" dirty="0">
                <a:solidFill>
                  <a:schemeClr val="tx1"/>
                </a:solidFill>
              </a:rPr>
              <a:t>2. Modeling and Evaluation </a:t>
            </a:r>
            <a:br>
              <a:rPr lang="en-US" sz="1800" dirty="0">
                <a:solidFill>
                  <a:schemeClr val="tx1"/>
                </a:solidFill>
              </a:rPr>
            </a:br>
            <a:br>
              <a:rPr lang="en-US" sz="1800" dirty="0">
                <a:solidFill>
                  <a:schemeClr val="tx1"/>
                </a:solidFill>
              </a:rPr>
            </a:br>
            <a:r>
              <a:rPr lang="en-US" sz="2400" b="1" dirty="0">
                <a:solidFill>
                  <a:schemeClr val="tx1"/>
                </a:solidFill>
              </a:rPr>
              <a:t>Iteration 3: </a:t>
            </a:r>
            <a:br>
              <a:rPr lang="en-US" sz="2400" b="1" dirty="0">
                <a:solidFill>
                  <a:schemeClr val="tx1"/>
                </a:solidFill>
              </a:rPr>
            </a:br>
            <a:br>
              <a:rPr lang="en-US" sz="2400" b="1" dirty="0">
                <a:solidFill>
                  <a:schemeClr val="tx1"/>
                </a:solidFill>
              </a:rPr>
            </a:br>
            <a:r>
              <a:rPr lang="en-US" sz="1800" dirty="0">
                <a:solidFill>
                  <a:schemeClr val="tx1"/>
                </a:solidFill>
              </a:rPr>
              <a:t>Variable and Instance Selection </a:t>
            </a:r>
            <a:endParaRPr lang="en-IN" sz="1800" dirty="0">
              <a:solidFill>
                <a:schemeClr val="tx1"/>
              </a:solidFill>
            </a:endParaRPr>
          </a:p>
        </p:txBody>
      </p:sp>
      <p:pic>
        <p:nvPicPr>
          <p:cNvPr id="9" name="Picture 8">
            <a:extLst>
              <a:ext uri="{FF2B5EF4-FFF2-40B4-BE49-F238E27FC236}">
                <a16:creationId xmlns:a16="http://schemas.microsoft.com/office/drawing/2014/main" id="{8C211400-9585-9CEB-5028-8AF5F4F8963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76115" y="981776"/>
            <a:ext cx="4785443" cy="3189498"/>
          </a:xfrm>
          <a:prstGeom prst="rect">
            <a:avLst/>
          </a:prstGeom>
        </p:spPr>
      </p:pic>
    </p:spTree>
    <p:extLst>
      <p:ext uri="{BB962C8B-B14F-4D97-AF65-F5344CB8AC3E}">
        <p14:creationId xmlns:p14="http://schemas.microsoft.com/office/powerpoint/2010/main" val="39816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7AD4-35DB-6C65-3272-FEE8D7BE5166}"/>
              </a:ext>
            </a:extLst>
          </p:cNvPr>
          <p:cNvSpPr>
            <a:spLocks noGrp="1"/>
          </p:cNvSpPr>
          <p:nvPr>
            <p:ph type="title"/>
          </p:nvPr>
        </p:nvSpPr>
        <p:spPr>
          <a:xfrm>
            <a:off x="1064396" y="1260909"/>
            <a:ext cx="9601196" cy="1126156"/>
          </a:xfrm>
        </p:spPr>
        <p:txBody>
          <a:bodyPr/>
          <a:lstStyle/>
          <a:p>
            <a:r>
              <a:rPr lang="en-US" dirty="0"/>
              <a:t>Challenges</a:t>
            </a:r>
            <a:endParaRPr lang="en-IN" dirty="0"/>
          </a:p>
        </p:txBody>
      </p:sp>
      <p:sp>
        <p:nvSpPr>
          <p:cNvPr id="4" name="TextBox 3">
            <a:extLst>
              <a:ext uri="{FF2B5EF4-FFF2-40B4-BE49-F238E27FC236}">
                <a16:creationId xmlns:a16="http://schemas.microsoft.com/office/drawing/2014/main" id="{4DD3F0A8-4C28-F5E3-C981-31A3430062E2}"/>
              </a:ext>
            </a:extLst>
          </p:cNvPr>
          <p:cNvSpPr txBox="1"/>
          <p:nvPr/>
        </p:nvSpPr>
        <p:spPr>
          <a:xfrm>
            <a:off x="1443789" y="2262176"/>
            <a:ext cx="9144000" cy="2587760"/>
          </a:xfrm>
          <a:prstGeom prst="rect">
            <a:avLst/>
          </a:prstGeom>
          <a:noFill/>
        </p:spPr>
        <p:txBody>
          <a:bodyPr wrap="square">
            <a:spAutoFit/>
          </a:bodyPr>
          <a:lstStyle/>
          <a:p>
            <a:pPr algn="l">
              <a:lnSpc>
                <a:spcPct val="90000"/>
              </a:lnSpc>
            </a:pPr>
            <a:endParaRPr lang="en-US" sz="1800" b="1" dirty="0">
              <a:latin typeface="Arial" panose="020B0604020202020204" pitchFamily="34" charset="0"/>
              <a:cs typeface="Arial" panose="020B0604020202020204" pitchFamily="34" charset="0"/>
            </a:endParaRPr>
          </a:p>
          <a:p>
            <a:pPr algn="l">
              <a:lnSpc>
                <a:spcPct val="90000"/>
              </a:lnSpc>
            </a:pPr>
            <a:endParaRPr lang="en-US" b="1" dirty="0">
              <a:latin typeface="Arial" panose="020B0604020202020204" pitchFamily="34" charset="0"/>
              <a:cs typeface="Arial" panose="020B0604020202020204" pitchFamily="34" charset="0"/>
            </a:endParaRPr>
          </a:p>
          <a:p>
            <a:pPr algn="l">
              <a:lnSpc>
                <a:spcPct val="90000"/>
              </a:lnSpc>
            </a:pPr>
            <a:endParaRPr lang="en-US" sz="1800" b="1" dirty="0">
              <a:latin typeface="Arial" panose="020B0604020202020204" pitchFamily="34" charset="0"/>
              <a:cs typeface="Arial" panose="020B0604020202020204" pitchFamily="34" charset="0"/>
            </a:endParaRPr>
          </a:p>
          <a:p>
            <a:pPr algn="l">
              <a:lnSpc>
                <a:spcPct val="90000"/>
              </a:lnSpc>
            </a:pPr>
            <a:r>
              <a:rPr lang="en-US" sz="1800" b="1" dirty="0">
                <a:latin typeface="Arial" panose="020B0604020202020204" pitchFamily="34" charset="0"/>
                <a:cs typeface="Arial" panose="020B0604020202020204" pitchFamily="34" charset="0"/>
              </a:rPr>
              <a:t>How to handle mental health at the workplace ?</a:t>
            </a:r>
          </a:p>
          <a:p>
            <a:pPr algn="l">
              <a:lnSpc>
                <a:spcPct val="90000"/>
              </a:lnSpc>
            </a:pPr>
            <a:endParaRPr lang="en-US" sz="1800" b="1" dirty="0">
              <a:solidFill>
                <a:schemeClr val="tx1">
                  <a:lumMod val="85000"/>
                  <a:lumOff val="15000"/>
                </a:schemeClr>
              </a:solidFill>
              <a:latin typeface="Arial" panose="020B0604020202020204" pitchFamily="34" charset="0"/>
              <a:cs typeface="Arial" panose="020B0604020202020204" pitchFamily="34" charset="0"/>
            </a:endParaRPr>
          </a:p>
          <a:p>
            <a:pPr algn="l">
              <a:lnSpc>
                <a:spcPct val="90000"/>
              </a:lnSpc>
            </a:pPr>
            <a:r>
              <a:rPr lang="en-US" sz="1800" dirty="0"/>
              <a:t>Mental Health affects mental, psychological, and social well-being. It also affects how we think, feel and act. It also helps us in determining how we handle stress by relating it to others. The impact of mental health on an organization can mean a lot of things: an increase in absent days from work, Decrease in productivity. In the US, approximately 70 percent of adults with depression are in the workforce. Employees with depression will miss a lot of days.</a:t>
            </a:r>
            <a:endParaRPr lang="en-US" sz="1800" dirty="0">
              <a:solidFill>
                <a:srgbClr val="262626"/>
              </a:solidFill>
            </a:endParaRPr>
          </a:p>
        </p:txBody>
      </p:sp>
      <p:pic>
        <p:nvPicPr>
          <p:cNvPr id="5" name="Picture 4" descr="3D team of four people PNG, SVG">
            <a:extLst>
              <a:ext uri="{FF2B5EF4-FFF2-40B4-BE49-F238E27FC236}">
                <a16:creationId xmlns:a16="http://schemas.microsoft.com/office/drawing/2014/main" id="{6F48C18E-CBD0-5780-50CF-86C008D32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538" y="641753"/>
            <a:ext cx="3133447" cy="223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30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6C97-18AD-5345-94B6-68F4B9B9F2F2}"/>
              </a:ext>
            </a:extLst>
          </p:cNvPr>
          <p:cNvSpPr>
            <a:spLocks noGrp="1"/>
          </p:cNvSpPr>
          <p:nvPr>
            <p:ph type="ctrTitle"/>
          </p:nvPr>
        </p:nvSpPr>
        <p:spPr>
          <a:xfrm>
            <a:off x="1072267" y="1041400"/>
            <a:ext cx="6528018" cy="1326413"/>
          </a:xfrm>
        </p:spPr>
        <p:txBody>
          <a:bodyPr>
            <a:normAutofit/>
          </a:bodyPr>
          <a:lstStyle/>
          <a:p>
            <a:r>
              <a:rPr lang="en-IN" dirty="0">
                <a:solidFill>
                  <a:srgbClr val="262626"/>
                </a:solidFill>
              </a:rPr>
              <a:t>Solution</a:t>
            </a:r>
            <a:endParaRPr lang="en-US" dirty="0">
              <a:solidFill>
                <a:srgbClr val="262626"/>
              </a:solidFill>
            </a:endParaRPr>
          </a:p>
        </p:txBody>
      </p:sp>
      <p:sp>
        <p:nvSpPr>
          <p:cNvPr id="3" name="Subtitle 2">
            <a:extLst>
              <a:ext uri="{FF2B5EF4-FFF2-40B4-BE49-F238E27FC236}">
                <a16:creationId xmlns:a16="http://schemas.microsoft.com/office/drawing/2014/main" id="{3A94363B-DCA8-30E3-4864-E65005D5EA24}"/>
              </a:ext>
            </a:extLst>
          </p:cNvPr>
          <p:cNvSpPr>
            <a:spLocks noGrp="1"/>
          </p:cNvSpPr>
          <p:nvPr>
            <p:ph type="subTitle" idx="1"/>
          </p:nvPr>
        </p:nvSpPr>
        <p:spPr>
          <a:xfrm>
            <a:off x="777240" y="2977414"/>
            <a:ext cx="7166835" cy="3098266"/>
          </a:xfrm>
        </p:spPr>
        <p:txBody>
          <a:bodyPr>
            <a:normAutofit/>
          </a:bodyPr>
          <a:lstStyle/>
          <a:p>
            <a:pPr marL="285750" indent="-285750" algn="l">
              <a:lnSpc>
                <a:spcPct val="90000"/>
              </a:lnSpc>
              <a:buFont typeface="Arial" panose="020B0604020202020204" pitchFamily="34" charset="0"/>
              <a:buChar char="•"/>
            </a:pPr>
            <a:r>
              <a:rPr lang="en-US" sz="1800" dirty="0"/>
              <a:t>This problem can be solved using Mental Health First Aid. It helps participants to notice and support individuals who are suffering from mental health. It teaches employees communication and support skills which can help people suffering from mental health. Research shows that employees who used first aid have increased awareness of mental health among themselves and their co-workers. It allows them to recognize the signs of someone who is struggling with mental health and teaches them the skills to when and where to reach out. </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9763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48FD-FCBA-CCFC-9F4E-8AF6DD1C0A1D}"/>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r>
              <a:rPr lang="en-US" sz="3200" dirty="0"/>
              <a:t>Graphical View of ETL Tools : </a:t>
            </a:r>
            <a:endParaRPr lang="en-US" sz="8000" dirty="0">
              <a:solidFill>
                <a:srgbClr val="262626"/>
              </a:solidFill>
            </a:endParaRPr>
          </a:p>
        </p:txBody>
      </p:sp>
      <p:sp>
        <p:nvSpPr>
          <p:cNvPr id="6" name="Subtitle 5">
            <a:extLst>
              <a:ext uri="{FF2B5EF4-FFF2-40B4-BE49-F238E27FC236}">
                <a16:creationId xmlns:a16="http://schemas.microsoft.com/office/drawing/2014/main" id="{95A5243B-6528-1FF8-7885-49B45F2C81A0}"/>
              </a:ext>
            </a:extLst>
          </p:cNvPr>
          <p:cNvSpPr>
            <a:spLocks/>
          </p:cNvSpPr>
          <p:nvPr/>
        </p:nvSpPr>
        <p:spPr>
          <a:xfrm>
            <a:off x="3307784" y="2772384"/>
            <a:ext cx="5597446" cy="2848886"/>
          </a:xfrm>
          <a:prstGeom prst="rect">
            <a:avLst/>
          </a:prstGeom>
        </p:spPr>
        <p:txBody>
          <a:bodyPr/>
          <a:lstStyle/>
          <a:p>
            <a:pPr defTabSz="233172">
              <a:spcAft>
                <a:spcPts val="600"/>
              </a:spcAft>
            </a:pPr>
            <a:endParaRPr lang="en-IN" sz="918" kern="1200" dirty="0">
              <a:solidFill>
                <a:schemeClr val="tx1"/>
              </a:solidFill>
              <a:latin typeface="+mn-lt"/>
              <a:ea typeface="+mn-ea"/>
              <a:cs typeface="+mn-cs"/>
            </a:endParaRPr>
          </a:p>
          <a:p>
            <a:pPr defTabSz="233172">
              <a:spcAft>
                <a:spcPts val="600"/>
              </a:spcAft>
            </a:pPr>
            <a:r>
              <a:rPr lang="en-US" sz="918" kern="1200" dirty="0">
                <a:solidFill>
                  <a:schemeClr val="tx1"/>
                </a:solidFill>
                <a:latin typeface="+mn-lt"/>
                <a:ea typeface="+mn-ea"/>
                <a:cs typeface="+mn-cs"/>
              </a:rPr>
              <a:t>															</a:t>
            </a:r>
            <a:endParaRPr lang="en-US" dirty="0"/>
          </a:p>
        </p:txBody>
      </p:sp>
      <p:pic>
        <p:nvPicPr>
          <p:cNvPr id="13" name="Picture 12">
            <a:extLst>
              <a:ext uri="{FF2B5EF4-FFF2-40B4-BE49-F238E27FC236}">
                <a16:creationId xmlns:a16="http://schemas.microsoft.com/office/drawing/2014/main" id="{C4B5A670-724A-AD97-6207-CBA2917AC4B6}"/>
              </a:ext>
            </a:extLst>
          </p:cNvPr>
          <p:cNvPicPr/>
          <p:nvPr/>
        </p:nvPicPr>
        <p:blipFill>
          <a:blip r:embed="rId2"/>
          <a:stretch>
            <a:fillRect/>
          </a:stretch>
        </p:blipFill>
        <p:spPr>
          <a:xfrm>
            <a:off x="1713297" y="2194560"/>
            <a:ext cx="9423132" cy="4360244"/>
          </a:xfrm>
          <a:prstGeom prst="rect">
            <a:avLst/>
          </a:prstGeom>
        </p:spPr>
      </p:pic>
    </p:spTree>
    <p:extLst>
      <p:ext uri="{BB962C8B-B14F-4D97-AF65-F5344CB8AC3E}">
        <p14:creationId xmlns:p14="http://schemas.microsoft.com/office/powerpoint/2010/main" val="1106513644"/>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D27E-9BBA-594F-1A87-5B3A1204BA9B}"/>
              </a:ext>
            </a:extLst>
          </p:cNvPr>
          <p:cNvSpPr>
            <a:spLocks noGrp="1"/>
          </p:cNvSpPr>
          <p:nvPr>
            <p:ph type="ctrTitle" idx="4294967295"/>
          </p:nvPr>
        </p:nvSpPr>
        <p:spPr>
          <a:xfrm>
            <a:off x="0" y="650875"/>
            <a:ext cx="11366500" cy="706438"/>
          </a:xfrm>
        </p:spPr>
        <p:txBody>
          <a:bodyPr>
            <a:normAutofit/>
          </a:bodyPr>
          <a:lstStyle/>
          <a:p>
            <a:r>
              <a:rPr lang="en-IN" sz="2800" dirty="0"/>
              <a:t>                     GRAPHICAL VIEW OF THE PROPOSED MODEL</a:t>
            </a:r>
            <a:endParaRPr lang="en-US" sz="2800" dirty="0"/>
          </a:p>
        </p:txBody>
      </p:sp>
      <p:pic>
        <p:nvPicPr>
          <p:cNvPr id="10" name="Picture 9">
            <a:extLst>
              <a:ext uri="{FF2B5EF4-FFF2-40B4-BE49-F238E27FC236}">
                <a16:creationId xmlns:a16="http://schemas.microsoft.com/office/drawing/2014/main" id="{16633452-790A-9896-13F4-D865937A9159}"/>
              </a:ext>
            </a:extLst>
          </p:cNvPr>
          <p:cNvPicPr>
            <a:picLocks noChangeAspect="1"/>
          </p:cNvPicPr>
          <p:nvPr/>
        </p:nvPicPr>
        <p:blipFill rotWithShape="1">
          <a:blip r:embed="rId2"/>
          <a:srcRect l="29130" t="36322" r="60761" b="54205"/>
          <a:stretch/>
        </p:blipFill>
        <p:spPr>
          <a:xfrm>
            <a:off x="2516409" y="1878183"/>
            <a:ext cx="1232452" cy="649357"/>
          </a:xfrm>
          <a:prstGeom prst="rect">
            <a:avLst/>
          </a:prstGeom>
        </p:spPr>
      </p:pic>
      <p:pic>
        <p:nvPicPr>
          <p:cNvPr id="14" name="Picture 13">
            <a:extLst>
              <a:ext uri="{FF2B5EF4-FFF2-40B4-BE49-F238E27FC236}">
                <a16:creationId xmlns:a16="http://schemas.microsoft.com/office/drawing/2014/main" id="{6085F952-4242-E9BF-F64B-E4E22F5FB0F0}"/>
              </a:ext>
            </a:extLst>
          </p:cNvPr>
          <p:cNvPicPr>
            <a:picLocks noChangeAspect="1"/>
          </p:cNvPicPr>
          <p:nvPr/>
        </p:nvPicPr>
        <p:blipFill rotWithShape="1">
          <a:blip r:embed="rId3"/>
          <a:srcRect l="45442" t="34945" r="47276" b="53262"/>
          <a:stretch/>
        </p:blipFill>
        <p:spPr>
          <a:xfrm>
            <a:off x="5498289" y="1828800"/>
            <a:ext cx="887896" cy="808384"/>
          </a:xfrm>
          <a:prstGeom prst="rect">
            <a:avLst/>
          </a:prstGeom>
        </p:spPr>
      </p:pic>
      <p:pic>
        <p:nvPicPr>
          <p:cNvPr id="18" name="Picture 17">
            <a:extLst>
              <a:ext uri="{FF2B5EF4-FFF2-40B4-BE49-F238E27FC236}">
                <a16:creationId xmlns:a16="http://schemas.microsoft.com/office/drawing/2014/main" id="{1A8E3D79-B80A-5148-AD2A-60E64BBB5EEA}"/>
              </a:ext>
            </a:extLst>
          </p:cNvPr>
          <p:cNvPicPr>
            <a:picLocks noChangeAspect="1"/>
          </p:cNvPicPr>
          <p:nvPr/>
        </p:nvPicPr>
        <p:blipFill rotWithShape="1">
          <a:blip r:embed="rId4"/>
          <a:srcRect l="61159" t="38449" r="29562" b="50000"/>
          <a:stretch/>
        </p:blipFill>
        <p:spPr>
          <a:xfrm>
            <a:off x="8623216" y="1739518"/>
            <a:ext cx="1131337" cy="791817"/>
          </a:xfrm>
          <a:prstGeom prst="rect">
            <a:avLst/>
          </a:prstGeom>
        </p:spPr>
      </p:pic>
      <p:pic>
        <p:nvPicPr>
          <p:cNvPr id="20" name="Picture 19">
            <a:extLst>
              <a:ext uri="{FF2B5EF4-FFF2-40B4-BE49-F238E27FC236}">
                <a16:creationId xmlns:a16="http://schemas.microsoft.com/office/drawing/2014/main" id="{63BF0A43-B527-54C3-4F95-EEE01195A40A}"/>
              </a:ext>
            </a:extLst>
          </p:cNvPr>
          <p:cNvPicPr>
            <a:picLocks noChangeAspect="1"/>
          </p:cNvPicPr>
          <p:nvPr/>
        </p:nvPicPr>
        <p:blipFill rotWithShape="1">
          <a:blip r:embed="rId5"/>
          <a:srcRect l="61087" t="54205" r="27608" b="34244"/>
          <a:stretch/>
        </p:blipFill>
        <p:spPr>
          <a:xfrm>
            <a:off x="9987962" y="1739518"/>
            <a:ext cx="1378226" cy="791818"/>
          </a:xfrm>
          <a:prstGeom prst="rect">
            <a:avLst/>
          </a:prstGeom>
        </p:spPr>
      </p:pic>
      <p:pic>
        <p:nvPicPr>
          <p:cNvPr id="22" name="Picture 21">
            <a:extLst>
              <a:ext uri="{FF2B5EF4-FFF2-40B4-BE49-F238E27FC236}">
                <a16:creationId xmlns:a16="http://schemas.microsoft.com/office/drawing/2014/main" id="{AA5EDD0A-3553-177D-77CC-B6766E99F3CA}"/>
              </a:ext>
            </a:extLst>
          </p:cNvPr>
          <p:cNvPicPr>
            <a:picLocks noChangeAspect="1"/>
          </p:cNvPicPr>
          <p:nvPr/>
        </p:nvPicPr>
        <p:blipFill rotWithShape="1">
          <a:blip r:embed="rId6"/>
          <a:srcRect l="39565" t="55660" r="45366" b="36800"/>
          <a:stretch/>
        </p:blipFill>
        <p:spPr>
          <a:xfrm>
            <a:off x="7316473" y="4759414"/>
            <a:ext cx="1837155" cy="516834"/>
          </a:xfrm>
          <a:prstGeom prst="rect">
            <a:avLst/>
          </a:prstGeom>
        </p:spPr>
      </p:pic>
      <p:sp>
        <p:nvSpPr>
          <p:cNvPr id="27" name="Arrow: Up 26">
            <a:extLst>
              <a:ext uri="{FF2B5EF4-FFF2-40B4-BE49-F238E27FC236}">
                <a16:creationId xmlns:a16="http://schemas.microsoft.com/office/drawing/2014/main" id="{8E696D6A-63D6-1E23-6C45-44D3AE4B3B62}"/>
              </a:ext>
            </a:extLst>
          </p:cNvPr>
          <p:cNvSpPr/>
          <p:nvPr/>
        </p:nvSpPr>
        <p:spPr>
          <a:xfrm rot="16200000">
            <a:off x="8092503" y="3794332"/>
            <a:ext cx="189142" cy="11313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B227E264-80F9-DC48-89AA-8BED522FE9BB}"/>
              </a:ext>
            </a:extLst>
          </p:cNvPr>
          <p:cNvPicPr>
            <a:picLocks noChangeAspect="1"/>
          </p:cNvPicPr>
          <p:nvPr/>
        </p:nvPicPr>
        <p:blipFill rotWithShape="1">
          <a:blip r:embed="rId7"/>
          <a:srcRect l="25249" t="80531" r="59682" b="13674"/>
          <a:stretch/>
        </p:blipFill>
        <p:spPr>
          <a:xfrm>
            <a:off x="9529032" y="3629011"/>
            <a:ext cx="1837156" cy="397227"/>
          </a:xfrm>
          <a:prstGeom prst="rect">
            <a:avLst/>
          </a:prstGeom>
        </p:spPr>
      </p:pic>
      <p:sp>
        <p:nvSpPr>
          <p:cNvPr id="30" name="Arrow: Down 29">
            <a:extLst>
              <a:ext uri="{FF2B5EF4-FFF2-40B4-BE49-F238E27FC236}">
                <a16:creationId xmlns:a16="http://schemas.microsoft.com/office/drawing/2014/main" id="{B881E37C-1AC7-28F0-1EBD-0FB8F57C6ABB}"/>
              </a:ext>
            </a:extLst>
          </p:cNvPr>
          <p:cNvSpPr/>
          <p:nvPr/>
        </p:nvSpPr>
        <p:spPr>
          <a:xfrm>
            <a:off x="10403248" y="2766878"/>
            <a:ext cx="259816" cy="7721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 30">
            <a:extLst>
              <a:ext uri="{FF2B5EF4-FFF2-40B4-BE49-F238E27FC236}">
                <a16:creationId xmlns:a16="http://schemas.microsoft.com/office/drawing/2014/main" id="{4253FA7C-14F7-8849-9289-3B3928FE05BA}"/>
              </a:ext>
            </a:extLst>
          </p:cNvPr>
          <p:cNvSpPr/>
          <p:nvPr/>
        </p:nvSpPr>
        <p:spPr>
          <a:xfrm>
            <a:off x="3279265" y="4759414"/>
            <a:ext cx="1181455" cy="25474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C6317A69-3507-5F8F-0AF0-76C84490DFB0}"/>
              </a:ext>
            </a:extLst>
          </p:cNvPr>
          <p:cNvPicPr>
            <a:picLocks noChangeAspect="1"/>
          </p:cNvPicPr>
          <p:nvPr/>
        </p:nvPicPr>
        <p:blipFill rotWithShape="1">
          <a:blip r:embed="rId8"/>
          <a:srcRect l="24910" t="76979" r="66427" b="16489"/>
          <a:stretch/>
        </p:blipFill>
        <p:spPr>
          <a:xfrm>
            <a:off x="3151282" y="4004937"/>
            <a:ext cx="1531842" cy="649357"/>
          </a:xfrm>
          <a:prstGeom prst="rect">
            <a:avLst/>
          </a:prstGeom>
        </p:spPr>
      </p:pic>
      <p:pic>
        <p:nvPicPr>
          <p:cNvPr id="4" name="Picture 3" descr="A computer server and a logo&#10;&#10;Description automatically generated with medium confidence">
            <a:extLst>
              <a:ext uri="{FF2B5EF4-FFF2-40B4-BE49-F238E27FC236}">
                <a16:creationId xmlns:a16="http://schemas.microsoft.com/office/drawing/2014/main" id="{7CC9D591-8121-5ACD-E6D1-0C27191120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662" y="1753841"/>
            <a:ext cx="1568536" cy="1046124"/>
          </a:xfrm>
          <a:prstGeom prst="rect">
            <a:avLst/>
          </a:prstGeom>
        </p:spPr>
      </p:pic>
      <p:pic>
        <p:nvPicPr>
          <p:cNvPr id="6" name="Picture 5" descr="A logo with orange and grey circles&#10;&#10;Description automatically generated">
            <a:extLst>
              <a:ext uri="{FF2B5EF4-FFF2-40B4-BE49-F238E27FC236}">
                <a16:creationId xmlns:a16="http://schemas.microsoft.com/office/drawing/2014/main" id="{575FEB98-D46E-42C2-5A06-EBCF58DF82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82270" y="1854820"/>
            <a:ext cx="1282610" cy="808383"/>
          </a:xfrm>
          <a:prstGeom prst="rect">
            <a:avLst/>
          </a:prstGeom>
        </p:spPr>
      </p:pic>
      <p:pic>
        <p:nvPicPr>
          <p:cNvPr id="9" name="Picture 8" descr="A logo of a bear holding a bag&#10;&#10;Description automatically generated">
            <a:extLst>
              <a:ext uri="{FF2B5EF4-FFF2-40B4-BE49-F238E27FC236}">
                <a16:creationId xmlns:a16="http://schemas.microsoft.com/office/drawing/2014/main" id="{24D71168-91FD-2C27-7572-69952086F4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95340" y="1828683"/>
            <a:ext cx="1439710" cy="848595"/>
          </a:xfrm>
          <a:prstGeom prst="rect">
            <a:avLst/>
          </a:prstGeom>
        </p:spPr>
      </p:pic>
      <p:pic>
        <p:nvPicPr>
          <p:cNvPr id="13" name="Picture 12" descr="A set of icons with brain and computer parts&#10;&#10;Description automatically generated">
            <a:extLst>
              <a:ext uri="{FF2B5EF4-FFF2-40B4-BE49-F238E27FC236}">
                <a16:creationId xmlns:a16="http://schemas.microsoft.com/office/drawing/2014/main" id="{CC4C42F9-A4C2-28F0-08EA-9B3DA672F7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3290" y="4187470"/>
            <a:ext cx="2072897" cy="1202146"/>
          </a:xfrm>
          <a:prstGeom prst="rect">
            <a:avLst/>
          </a:prstGeom>
        </p:spPr>
      </p:pic>
      <p:pic>
        <p:nvPicPr>
          <p:cNvPr id="17" name="Picture 16" descr="A close up of a logo&#10;&#10;Description automatically generated">
            <a:extLst>
              <a:ext uri="{FF2B5EF4-FFF2-40B4-BE49-F238E27FC236}">
                <a16:creationId xmlns:a16="http://schemas.microsoft.com/office/drawing/2014/main" id="{E9E9768A-2F57-541C-950F-DA2A4A11BB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14653" y="5486487"/>
            <a:ext cx="2855167" cy="516834"/>
          </a:xfrm>
          <a:prstGeom prst="rect">
            <a:avLst/>
          </a:prstGeom>
        </p:spPr>
      </p:pic>
      <p:pic>
        <p:nvPicPr>
          <p:cNvPr id="21" name="Picture 20" descr="A logo with a graphic design&#10;&#10;Description automatically generated">
            <a:extLst>
              <a:ext uri="{FF2B5EF4-FFF2-40B4-BE49-F238E27FC236}">
                <a16:creationId xmlns:a16="http://schemas.microsoft.com/office/drawing/2014/main" id="{50F7951A-10EB-23C8-AEB9-3F242DF5B2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07961" y="3916990"/>
            <a:ext cx="2072897" cy="1431497"/>
          </a:xfrm>
          <a:prstGeom prst="rect">
            <a:avLst/>
          </a:prstGeom>
        </p:spPr>
      </p:pic>
      <p:pic>
        <p:nvPicPr>
          <p:cNvPr id="25" name="Picture 24" descr="A group of orange cubes on a black background&#10;&#10;Description automatically generated">
            <a:extLst>
              <a:ext uri="{FF2B5EF4-FFF2-40B4-BE49-F238E27FC236}">
                <a16:creationId xmlns:a16="http://schemas.microsoft.com/office/drawing/2014/main" id="{3DE7CC51-1F89-0E65-7BAA-36590E0D82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0207" y="3928925"/>
            <a:ext cx="2321244" cy="1160622"/>
          </a:xfrm>
          <a:prstGeom prst="rect">
            <a:avLst/>
          </a:prstGeom>
        </p:spPr>
      </p:pic>
    </p:spTree>
    <p:extLst>
      <p:ext uri="{BB962C8B-B14F-4D97-AF65-F5344CB8AC3E}">
        <p14:creationId xmlns:p14="http://schemas.microsoft.com/office/powerpoint/2010/main" val="8819791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6D107B4C7965E48BCA1949C784EE46A" ma:contentTypeVersion="4" ma:contentTypeDescription="Create a new document." ma:contentTypeScope="" ma:versionID="f53a6e58f716a911e44b62c8d67b2cf2">
  <xsd:schema xmlns:xsd="http://www.w3.org/2001/XMLSchema" xmlns:xs="http://www.w3.org/2001/XMLSchema" xmlns:p="http://schemas.microsoft.com/office/2006/metadata/properties" xmlns:ns3="758b0b8f-470a-45c0-bc9f-8dcb209d8f0f" targetNamespace="http://schemas.microsoft.com/office/2006/metadata/properties" ma:root="true" ma:fieldsID="40411dd5a86e5b8083da78531b843614" ns3:_="">
    <xsd:import namespace="758b0b8f-470a-45c0-bc9f-8dcb209d8f0f"/>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8b0b8f-470a-45c0-bc9f-8dcb209d8f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0D2798-A43C-4E6A-B3E6-133F892CEA94}">
  <ds:schemaRefs>
    <ds:schemaRef ds:uri="758b0b8f-470a-45c0-bc9f-8dcb209d8f0f"/>
    <ds:schemaRef ds:uri="http://purl.org/dc/dcmitype/"/>
    <ds:schemaRef ds:uri="http://www.w3.org/XML/1998/namespace"/>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A68B7E0B-0973-4C2D-8ABC-89FDD55138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8b0b8f-470a-45c0-bc9f-8dcb209d8f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4B91E3-6355-4FA5-8058-B519AB444F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2729</TotalTime>
  <Words>1034</Words>
  <Application>Microsoft Office PowerPoint</Application>
  <PresentationFormat>Widescreen</PresentationFormat>
  <Paragraphs>100</Paragraphs>
  <Slides>21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 Narrow</vt:lpstr>
      <vt:lpstr>Arial</vt:lpstr>
      <vt:lpstr>Calibri</vt:lpstr>
      <vt:lpstr>Century Gothic</vt:lpstr>
      <vt:lpstr>Söhne</vt:lpstr>
      <vt:lpstr>Times New Roman</vt:lpstr>
      <vt:lpstr>Wingdings</vt:lpstr>
      <vt:lpstr>Wingdings 3</vt:lpstr>
      <vt:lpstr>Wisp</vt:lpstr>
      <vt:lpstr>Mental Health at Workplace</vt:lpstr>
      <vt:lpstr>PowerPoint Presentation</vt:lpstr>
      <vt:lpstr>INTRODUCTION</vt:lpstr>
      <vt:lpstr>Methods</vt:lpstr>
      <vt:lpstr>Iteration 2:   Goal Redefinition  1. Data Understanding  2. Modeling and Evaluation   Iteration 3:   Variable and Instance Selection </vt:lpstr>
      <vt:lpstr>Challenges</vt:lpstr>
      <vt:lpstr>Solution</vt:lpstr>
      <vt:lpstr>Graphical View of ETL Tools : </vt:lpstr>
      <vt:lpstr>                     GRAPHICAL VIEW OF THE PROPOSED MODEL</vt:lpstr>
      <vt:lpstr>Dataset  </vt:lpstr>
      <vt:lpstr>PowerPoint Presentation</vt:lpstr>
      <vt:lpstr>PowerPoint Presentation</vt:lpstr>
      <vt:lpstr>Exploratory Data Analysis :   </vt:lpstr>
      <vt:lpstr>Tools to be TOOLS THAT WE USED USED</vt:lpstr>
      <vt:lpstr>Tools Used: </vt:lpstr>
      <vt:lpstr>Models that have been used to solve this problem :  </vt:lpstr>
      <vt:lpstr>The Random Forest Classifier : </vt:lpstr>
      <vt:lpstr>PowerPoint Presentation</vt:lpstr>
      <vt:lpstr>Conclusion</vt:lpstr>
      <vt:lpstr>References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TICKET FARE PREDICTION</dc:title>
  <dc:creator>akhila immanni</dc:creator>
  <cp:lastModifiedBy>CHAITANYA1591@outlook.com</cp:lastModifiedBy>
  <cp:revision>17</cp:revision>
  <dcterms:created xsi:type="dcterms:W3CDTF">2023-10-12T18:43:32Z</dcterms:created>
  <dcterms:modified xsi:type="dcterms:W3CDTF">2024-04-23T16:12:59Z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0x010100C6D107B4C7965E48BCA1949C784EE46A</vt:lpwstr>
  </property>
</Properties>
</file>